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962" r:id="rId1"/>
    <p:sldMasterId id="2147483963" r:id="rId2"/>
  </p:sldMasterIdLst>
  <p:notesMasterIdLst>
    <p:notesMasterId r:id="rId16"/>
  </p:notesMasterIdLst>
  <p:handoutMasterIdLst>
    <p:handoutMasterId r:id="rId17"/>
  </p:handoutMasterIdLst>
  <p:sldIdLst>
    <p:sldId id="263" r:id="rId3"/>
    <p:sldId id="260" r:id="rId4"/>
    <p:sldId id="284" r:id="rId5"/>
    <p:sldId id="289" r:id="rId6"/>
    <p:sldId id="287" r:id="rId7"/>
    <p:sldId id="290" r:id="rId8"/>
    <p:sldId id="291" r:id="rId9"/>
    <p:sldId id="264" r:id="rId10"/>
    <p:sldId id="256" r:id="rId11"/>
    <p:sldId id="286" r:id="rId12"/>
    <p:sldId id="288" r:id="rId13"/>
    <p:sldId id="283" r:id="rId14"/>
    <p:sldId id="282" r:id="rId15"/>
  </p:sldIdLst>
  <p:sldSz cx="24387175" cy="13716000"/>
  <p:notesSz cx="6858000" cy="9144000"/>
  <p:embeddedFontLst>
    <p:embeddedFont>
      <p:font typeface="Google Sans" panose="020B0604020202020204" charset="0"/>
      <p:regular r:id="rId18"/>
      <p:bold r:id="rId19"/>
      <p:italic r:id="rId20"/>
      <p:boldItalic r:id="rId21"/>
    </p:embeddedFont>
    <p:embeddedFont>
      <p:font typeface="Google Sans Medium" panose="020B0604020202020204" charset="0"/>
      <p:regular r:id="rId22"/>
      <p:bold r:id="rId23"/>
      <p:italic r:id="rId24"/>
      <p:boldItalic r:id="rId25"/>
    </p:embeddedFont>
    <p:embeddedFont>
      <p:font typeface="IBM Plex Sans" panose="020B0503050203000203" pitchFamily="34" charset="0"/>
      <p:regular r:id="rId26"/>
      <p:bold r:id="rId27"/>
      <p:italic r:id="rId28"/>
      <p:boldItalic r:id="rId29"/>
    </p:embeddedFont>
    <p:embeddedFont>
      <p:font typeface="IBM Plex Sans ExtLt" panose="020B0303050203000203" pitchFamily="34" charset="0"/>
      <p:regular r:id="rId30"/>
      <p:italic r:id="rId31"/>
    </p:embeddedFont>
    <p:embeddedFont>
      <p:font typeface="IBM Plex Sans Light" panose="020B0403050203000203" pitchFamily="34" charset="0"/>
      <p:regular r:id="rId32"/>
      <p:italic r:id="rId33"/>
    </p:embeddedFont>
    <p:embeddedFont>
      <p:font typeface="Roboto" panose="02000000000000000000" pitchFamily="2" charset="0"/>
      <p:regular r:id="rId34"/>
      <p:bold r:id="rId35"/>
      <p:italic r:id="rId36"/>
      <p:boldItalic r:id="rId37"/>
    </p:embeddedFont>
  </p:embeddedFontLst>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35EC384D-141C-4D9D-A474-5AA25BB81B63}">
          <p14:sldIdLst>
            <p14:sldId id="263"/>
            <p14:sldId id="260"/>
            <p14:sldId id="284"/>
            <p14:sldId id="289"/>
            <p14:sldId id="287"/>
            <p14:sldId id="290"/>
            <p14:sldId id="291"/>
            <p14:sldId id="264"/>
          </p14:sldIdLst>
        </p14:section>
        <p14:section name="Backup" id="{73A3A017-BCC7-4312-AF1F-66941BB85B52}">
          <p14:sldIdLst>
            <p14:sldId id="256"/>
            <p14:sldId id="286"/>
            <p14:sldId id="288"/>
            <p14:sldId id="283"/>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93"/>
    <p:restoredTop sz="87208" autoAdjust="0"/>
  </p:normalViewPr>
  <p:slideViewPr>
    <p:cSldViewPr snapToGrid="0" snapToObjects="1">
      <p:cViewPr varScale="1">
        <p:scale>
          <a:sx n="46" d="100"/>
          <a:sy n="46" d="100"/>
        </p:scale>
        <p:origin x="1590" y="66"/>
      </p:cViewPr>
      <p:guideLst/>
    </p:cSldViewPr>
  </p:slideViewPr>
  <p:outlineViewPr>
    <p:cViewPr>
      <p:scale>
        <a:sx n="33" d="100"/>
        <a:sy n="33" d="100"/>
      </p:scale>
      <p:origin x="-56"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presProps" Target="presProps.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handoutMaster" Target="handoutMasters/handout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32030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05088"/>
            <a:ext cx="338328" cy="228600"/>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21945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Footer</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10000"/>
      </a:lnSpc>
      <a:spcBef>
        <a:spcPts val="0"/>
      </a:spcBef>
      <a:defRPr sz="1200"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lnSpc>
        <a:spcPct val="110000"/>
      </a:lnSpc>
      <a:spcBef>
        <a:spcPts val="0"/>
      </a:spcBef>
      <a:buFont typeface="IBM Plex Sans"/>
      <a:buChar char="–"/>
      <a:tabLst/>
      <a:defRPr sz="1200"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lnSpc>
        <a:spcPct val="110000"/>
      </a:lnSpc>
      <a:spcBef>
        <a:spcPts val="0"/>
      </a:spcBef>
      <a:buFont typeface="IBM Plex Sans Light" panose="020B0604020202020204" pitchFamily="34" charset="0"/>
      <a:buChar char="•"/>
      <a:tabLst/>
      <a:defRPr sz="1200"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lnSpc>
        <a:spcPct val="110000"/>
      </a:lnSpc>
      <a:spcBef>
        <a:spcPts val="0"/>
      </a:spcBef>
      <a:buFont typeface="IBM Plex Sans Light"/>
      <a:buChar char="–"/>
      <a:tabLst/>
      <a:defRPr sz="12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71992172fe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71992172f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171450" indent="-171450">
              <a:buFontTx/>
              <a:buChar char="-"/>
            </a:pPr>
            <a:r>
              <a:rPr lang="en-US" dirty="0"/>
              <a:t>Increased Attack Surface</a:t>
            </a:r>
          </a:p>
          <a:p>
            <a:pPr marL="637140" lvl="1" indent="-171450">
              <a:buFontTx/>
              <a:buChar char="-"/>
            </a:pPr>
            <a:r>
              <a:rPr lang="en-US" dirty="0"/>
              <a:t>The public cloud environment has become a large and highly attractive attack surface for hackers who exploit poorly secured cloud ingress ports in order to access and disrupt workloads and data in the cloud. Malware, Zero-Day, Account Takeover and many other malicious threats have become a day-to-day reality.</a:t>
            </a:r>
          </a:p>
          <a:p>
            <a:pPr marL="637140" lvl="1" indent="-171450">
              <a:buFontTx/>
              <a:buChar char="-"/>
            </a:pPr>
            <a:endParaRPr lang="en-US" dirty="0"/>
          </a:p>
          <a:p>
            <a:pPr marL="171450" indent="-171450">
              <a:buFontTx/>
              <a:buChar char="-"/>
            </a:pPr>
            <a:r>
              <a:rPr lang="en-US" dirty="0"/>
              <a:t>Lack of Visibility and Tracking</a:t>
            </a:r>
          </a:p>
          <a:p>
            <a:pPr marL="637140" lvl="1" indent="-171450">
              <a:buFontTx/>
              <a:buChar char="-"/>
            </a:pPr>
            <a:r>
              <a:rPr lang="en-US" dirty="0"/>
              <a:t>In the IaaS model, the cloud providers have full control over the infrastructure layer and do not expose it to their customers. The lack of visibility and control is further extended in the PaaS and SaaS cloud models. Cloud customers often cannot effectively identify and quantify their cloud assets or visualize their cloud </a:t>
            </a:r>
            <a:r>
              <a:rPr lang="en-US" dirty="0" err="1"/>
              <a:t>environmets</a:t>
            </a:r>
            <a:r>
              <a:rPr lang="en-US" dirty="0"/>
              <a:t>.</a:t>
            </a:r>
          </a:p>
          <a:p>
            <a:pPr marL="171450" indent="-171450">
              <a:buFontTx/>
              <a:buChar char="-"/>
            </a:pPr>
            <a:endParaRPr lang="en-US" dirty="0"/>
          </a:p>
          <a:p>
            <a:pPr marL="171450" indent="-171450">
              <a:buFontTx/>
              <a:buChar char="-"/>
            </a:pPr>
            <a:r>
              <a:rPr lang="en-US" dirty="0"/>
              <a:t>Ever-Changing Workloads</a:t>
            </a:r>
          </a:p>
          <a:p>
            <a:pPr marL="637140" lvl="1" indent="-171450">
              <a:buFontTx/>
              <a:buChar char="-"/>
            </a:pPr>
            <a:r>
              <a:rPr lang="en-US" dirty="0"/>
              <a:t>Cloud assets are provisioned and decommissioned dynamically—at scale and at velocity. Traditional security tools are simply incapable of enforcing protection policies in such a flexible and dynamic environment with its ever-changing and ephemeral workloads.</a:t>
            </a:r>
          </a:p>
          <a:p>
            <a:pPr marL="637140" lvl="1" indent="-171450">
              <a:buFontTx/>
              <a:buChar char="-"/>
            </a:pPr>
            <a:endParaRPr lang="en-US" dirty="0"/>
          </a:p>
          <a:p>
            <a:pPr marL="171450" indent="-171450">
              <a:buFontTx/>
              <a:buChar char="-"/>
            </a:pPr>
            <a:r>
              <a:rPr lang="en-US" dirty="0"/>
              <a:t>DevOps, </a:t>
            </a:r>
            <a:r>
              <a:rPr lang="en-US" dirty="0" err="1"/>
              <a:t>DevSecOps</a:t>
            </a:r>
            <a:r>
              <a:rPr lang="en-US" dirty="0"/>
              <a:t> and Automation</a:t>
            </a:r>
          </a:p>
          <a:p>
            <a:pPr marL="637140" lvl="1" indent="-171450">
              <a:buFontTx/>
              <a:buChar char="-"/>
            </a:pPr>
            <a:r>
              <a:rPr lang="en-US" dirty="0"/>
              <a:t>Organizations that have embraced the highly automated DevOps CI/CD culture must ensure that appropriate security controls are identified and embedded in code and templates early in the development cycle. Security-related changes implemented after a workload has been deployed in production can undermine the organization’s security posture as well as lengthen time to market.</a:t>
            </a:r>
          </a:p>
          <a:p>
            <a:pPr marL="637140" lvl="1" indent="-171450">
              <a:buFontTx/>
              <a:buChar char="-"/>
            </a:pPr>
            <a:endParaRPr lang="en-US" dirty="0"/>
          </a:p>
          <a:p>
            <a:pPr marL="171450" indent="-171450">
              <a:buFontTx/>
              <a:buChar char="-"/>
            </a:pPr>
            <a:r>
              <a:rPr lang="en-US" dirty="0"/>
              <a:t>Granular Privilege and Key Management</a:t>
            </a:r>
          </a:p>
          <a:p>
            <a:pPr marL="637140" lvl="1" indent="-171450">
              <a:buFontTx/>
              <a:buChar char="-"/>
            </a:pPr>
            <a:r>
              <a:rPr lang="en-US" dirty="0"/>
              <a:t>Often cloud user roles are configured very loosely, granting extensive privileges beyond what is intended or required. One common example is giving database delete or write permissions to untrained users or users who have no business need to delete or add database assets. At the application level, improperly configured keys and privileges expose sessions to security risks.</a:t>
            </a:r>
          </a:p>
          <a:p>
            <a:pPr marL="171450" indent="-171450">
              <a:buFontTx/>
              <a:buChar char="-"/>
            </a:pPr>
            <a:endParaRPr lang="en-US" dirty="0"/>
          </a:p>
          <a:p>
            <a:pPr marL="171450" indent="-171450">
              <a:buFontTx/>
              <a:buChar char="-"/>
            </a:pPr>
            <a:r>
              <a:rPr lang="en-US" dirty="0"/>
              <a:t>Complex Environments</a:t>
            </a:r>
          </a:p>
          <a:p>
            <a:pPr marL="637140" lvl="1" indent="-171450">
              <a:buFontTx/>
              <a:buChar char="-"/>
            </a:pPr>
            <a:r>
              <a:rPr lang="en-US" dirty="0"/>
              <a:t>Managing security in a consistent way in the hybrid and </a:t>
            </a:r>
            <a:r>
              <a:rPr lang="en-US" dirty="0" err="1"/>
              <a:t>multicloud</a:t>
            </a:r>
            <a:r>
              <a:rPr lang="en-US" dirty="0"/>
              <a:t> environments favored by enterprises these days requires methods and tools that work seamlessly across public cloud providers, private cloud providers, and on-premise deployments—including branch office edge protection for geographically distributed organizations.</a:t>
            </a:r>
          </a:p>
          <a:p>
            <a:pPr marL="171450" indent="-171450">
              <a:buFontTx/>
              <a:buChar char="-"/>
            </a:pPr>
            <a:endParaRPr lang="en-US" dirty="0"/>
          </a:p>
          <a:p>
            <a:pPr marL="171450" indent="-171450">
              <a:buFontTx/>
              <a:buChar char="-"/>
            </a:pPr>
            <a:r>
              <a:rPr lang="en-US" dirty="0"/>
              <a:t>Cloud Compliance and Governance</a:t>
            </a:r>
          </a:p>
          <a:p>
            <a:pPr marL="637140" lvl="1" indent="-171450">
              <a:buFontTx/>
              <a:buChar char="-"/>
            </a:pPr>
            <a:r>
              <a:rPr lang="en-US" dirty="0"/>
              <a:t>All the leading cloud providers have aligned themselves with most of the well-known accreditation programs such as PCI 3.2, NIST 800-53, HIPAA and GDPR. However, customers are responsible for ensuring that their workload and data processes are compliant. Given the poor visibility as well as the dynamics of the cloud environment, the compliance audit process becomes close to mission impossible unless tools are used to achieve continuous compliance checks and issue real-time alerts about misconfigurations.</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277425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indent="0">
              <a:buFontTx/>
              <a:buNone/>
            </a:pPr>
            <a:r>
              <a:rPr lang="en-US" dirty="0"/>
              <a:t>https://www.checkpoint.com/cyber-hub/cloud-security/what-is-cloud-security/</a:t>
            </a:r>
          </a:p>
          <a:p>
            <a:pPr marL="0" indent="0">
              <a:buFontTx/>
              <a:buNone/>
            </a:pPr>
            <a:endParaRPr lang="en-US" dirty="0"/>
          </a:p>
          <a:p>
            <a:pPr marL="171450" indent="-171450">
              <a:buFontTx/>
              <a:buChar char="-"/>
            </a:pPr>
            <a:r>
              <a:rPr lang="en-US" dirty="0"/>
              <a:t>Granular, policy-based IAM and authentication controls across complex infrastructures</a:t>
            </a:r>
          </a:p>
          <a:p>
            <a:pPr marL="637140" lvl="1" indent="-171450">
              <a:buFontTx/>
              <a:buChar char="-"/>
            </a:pPr>
            <a:r>
              <a:rPr lang="en-US" dirty="0"/>
              <a:t>Work with groups and roles rather than at the individual IAM level to make it easier to update IAM definitions as business requirements change. Grant only the minimal access privileges to assets and APIs that are essential for a group or role to carry out its tasks. The more extensive privileges, the higher the levels of authentication. And don’t neglect good IAM hygiene, enforcing strong password policies, permission time-outs, and so on.</a:t>
            </a:r>
          </a:p>
          <a:p>
            <a:pPr marL="637140" lvl="1" indent="-171450">
              <a:buFontTx/>
              <a:buChar char="-"/>
            </a:pPr>
            <a:endParaRPr lang="en-US" dirty="0"/>
          </a:p>
          <a:p>
            <a:pPr marL="171450" indent="-171450">
              <a:buFontTx/>
              <a:buChar char="-"/>
            </a:pPr>
            <a:r>
              <a:rPr lang="en-US" dirty="0"/>
              <a:t>Zero-trust cloud network security controls across logically isolated networks and micro-segments</a:t>
            </a:r>
          </a:p>
          <a:p>
            <a:pPr marL="637140" lvl="1" indent="-171450">
              <a:buFontTx/>
              <a:buChar char="-"/>
            </a:pPr>
            <a:r>
              <a:rPr lang="en-US" dirty="0"/>
              <a:t>Deploy business-critical resources and apps in logically isolated sections of the provider’s cloud network, such as Virtual Private Clouds (AWS and Google) or </a:t>
            </a:r>
            <a:r>
              <a:rPr lang="en-US" dirty="0" err="1"/>
              <a:t>vNET</a:t>
            </a:r>
            <a:r>
              <a:rPr lang="en-US" dirty="0"/>
              <a:t> (Azure). Use subnets to micro-segment workloads from each other, with granular security policies at subnet gateways. Use dedicated WAN links in hybrid architectures, and use static user-defined routing configurations to customize access to virtual devices, virtual networks and their gateways, and public IP addresses.</a:t>
            </a:r>
          </a:p>
          <a:p>
            <a:pPr marL="637140" lvl="1" indent="-171450">
              <a:buFontTx/>
              <a:buChar char="-"/>
            </a:pPr>
            <a:endParaRPr lang="en-US" dirty="0"/>
          </a:p>
          <a:p>
            <a:pPr marL="171450" indent="-171450">
              <a:buFontTx/>
              <a:buChar char="-"/>
            </a:pPr>
            <a:r>
              <a:rPr lang="en-US" dirty="0"/>
              <a:t>Enforcement of virtual server protection policies and processes such as change management and software updates:</a:t>
            </a:r>
          </a:p>
          <a:p>
            <a:pPr marL="637140" lvl="1" indent="-171450">
              <a:buFontTx/>
              <a:buChar char="-"/>
            </a:pPr>
            <a:r>
              <a:rPr lang="en-US" dirty="0"/>
              <a:t>Cloud security vendors provide robust Cloud Security Posture Management, consistently applying governance and compliance rules and templates when provisioning virtual servers, auditing for configuration deviations, and remediating automatically where possible.</a:t>
            </a:r>
          </a:p>
          <a:p>
            <a:pPr marL="637140" lvl="1" indent="-171450">
              <a:buFontTx/>
              <a:buChar char="-"/>
            </a:pPr>
            <a:endParaRPr lang="en-US" dirty="0"/>
          </a:p>
          <a:p>
            <a:pPr marL="171450" indent="-171450">
              <a:buFontTx/>
              <a:buChar char="-"/>
            </a:pPr>
            <a:r>
              <a:rPr lang="en-US" dirty="0"/>
              <a:t>Safeguarding all applications (and especially cloud-native distributed apps) with a next-generation web application firewall</a:t>
            </a:r>
          </a:p>
          <a:p>
            <a:pPr marL="637140" lvl="1" indent="-171450">
              <a:buFontTx/>
              <a:buChar char="-"/>
            </a:pPr>
            <a:r>
              <a:rPr lang="en-US" dirty="0"/>
              <a:t>This will granularly inspect and control traffic to and from web application servers, automatically updates WAF rules in response to traffic behavior changes, and is deployed closer to microservices that are running workloads.</a:t>
            </a:r>
          </a:p>
          <a:p>
            <a:pPr marL="171450" indent="-171450">
              <a:buFontTx/>
              <a:buChar char="-"/>
            </a:pPr>
            <a:endParaRPr lang="en-US" dirty="0"/>
          </a:p>
          <a:p>
            <a:pPr marL="171450" indent="-171450">
              <a:buFontTx/>
              <a:buChar char="-"/>
            </a:pPr>
            <a:r>
              <a:rPr lang="en-US" dirty="0"/>
              <a:t>Enhanced data protection</a:t>
            </a:r>
          </a:p>
          <a:p>
            <a:pPr marL="637140" lvl="1" indent="-171450">
              <a:buFontTx/>
              <a:buChar char="-"/>
            </a:pPr>
            <a:r>
              <a:rPr lang="en-US" dirty="0"/>
              <a:t>Enhanced data protection with encryption at all transport layers, secure file shares and communications, continuous compliance risk management, and maintaining good data storage resource hygiene such as detecting misconfigured buckets and terminating orphan resources.</a:t>
            </a:r>
          </a:p>
          <a:p>
            <a:pPr marL="637140" lvl="1" indent="-171450">
              <a:buFontTx/>
              <a:buChar char="-"/>
            </a:pPr>
            <a:endParaRPr lang="en-US" dirty="0"/>
          </a:p>
          <a:p>
            <a:pPr marL="171450" indent="-171450">
              <a:buFontTx/>
              <a:buChar char="-"/>
            </a:pPr>
            <a:r>
              <a:rPr lang="en-US" dirty="0"/>
              <a:t>Threat intelligence that detects and remediates known and unknown threats in real-time</a:t>
            </a:r>
          </a:p>
          <a:p>
            <a:pPr marL="637140" lvl="1" indent="-171450">
              <a:buFontTx/>
              <a:buChar char="-"/>
            </a:pPr>
            <a:r>
              <a:rPr lang="en-US" dirty="0"/>
              <a:t>Third-party cloud security vendors add context to the large and diverse streams of cloud-native logs by intelligently cross-referencing aggregated log data with internal data such as asset and configuration management systems, vulnerability scanners, etc. and external data such as public threat intelligence feeds, geolocation databases, etc. They also provide tools that help visualize and query the threat landscape and promote quicker incident response times. AI-based anomaly detection algorithms are applied to catch unknown threats, which then undergo forensics analysis to determine their risk profile. Real-time alerts on intrusions and policy violations shorten times to remediation, sometimes even triggering auto-remediation workflows.</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816654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71992172f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71992172f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74739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84104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https://www.crowdstrike.com/cybersecurity-101/cloud-security/cloud-security-risks-threats-challenges/</a:t>
            </a:r>
          </a:p>
          <a:p>
            <a:r>
              <a:rPr lang="en-US" dirty="0"/>
              <a:t>One final rule — don’t blame people for errors. Blame the process. Build processes and guardrails to help people do the right thing. Pointing fingers doesn’t help your business become more secure.</a:t>
            </a:r>
          </a:p>
          <a:p>
            <a:endParaRPr lang="en-US" dirty="0"/>
          </a:p>
          <a:p>
            <a:r>
              <a:rPr lang="en-US" dirty="0"/>
              <a:t>https://www.techtarget.com/searchsecurity/tip/Top-11-cloud-security-challenges-and-how-to-combat-them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182343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https://www.crowdstrike.com/cybersecurity-101/cloud-security/cloud-security-risks-threats-challenges/</a:t>
            </a:r>
          </a:p>
          <a:p>
            <a:r>
              <a:rPr lang="en-US" dirty="0"/>
              <a:t>One final rule — don’t blame people for errors. Blame the process. Build processes and guardrails to help people do the right thing. Pointing fingers doesn’t help your business become more secure.</a:t>
            </a:r>
          </a:p>
          <a:p>
            <a:endParaRPr lang="en-US" dirty="0"/>
          </a:p>
          <a:p>
            <a:r>
              <a:rPr lang="en-US" dirty="0"/>
              <a:t>https://www.techtarget.com/searchsecurity/tip/Top-11-cloud-security-challenges-and-how-to-combat-them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131945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https://www.crowdstrike.com/cybersecurity-101/cloud-security/cloud-security-risks-threats-challenges/</a:t>
            </a:r>
          </a:p>
          <a:p>
            <a:r>
              <a:rPr lang="en-US" dirty="0"/>
              <a:t>One final rule — don’t blame people for errors. Blame the process. Build processes and guardrails to help people do the right thing. Pointing fingers doesn’t help your business become more secure.</a:t>
            </a:r>
          </a:p>
          <a:p>
            <a:endParaRPr lang="en-US" dirty="0"/>
          </a:p>
          <a:p>
            <a:r>
              <a:rPr lang="en-US" dirty="0"/>
              <a:t>https://www.techtarget.com/searchsecurity/tip/Top-11-cloud-security-challenges-and-how-to-combat-them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362658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71992172f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71992172f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https://www.techtarget.com/searchsecurity/tip/Top-11-cloud-security-challenges-and-how-to-combat-them</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
        <p:nvSpPr>
          <p:cNvPr id="5" name="Footer Placeholder 4"/>
          <p:cNvSpPr>
            <a:spLocks noGrp="1"/>
          </p:cNvSpPr>
          <p:nvPr>
            <p:ph type="ftr" sz="quarter" idx="4"/>
          </p:nvPr>
        </p:nvSpPr>
        <p:spPr/>
        <p:txBody>
          <a:bodyPr/>
          <a:lstStyle/>
          <a:p>
            <a:r>
              <a:rPr lang="en-US"/>
              <a:t>Footer</a:t>
            </a:r>
          </a:p>
        </p:txBody>
      </p:sp>
    </p:spTree>
    <p:extLst>
      <p:ext uri="{BB962C8B-B14F-4D97-AF65-F5344CB8AC3E}">
        <p14:creationId xmlns:p14="http://schemas.microsoft.com/office/powerpoint/2010/main" val="22799492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9679518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20607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60319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747819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33680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7476443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561116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1313497"/>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231023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9970703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589940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3649678"/>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4945124"/>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982170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9560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17083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2924075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341252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049638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3324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9181061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436229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782848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5605609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54205542"/>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451217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1212167"/>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22483623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3015442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3277685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6627091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69490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36719277"/>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822902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86187956"/>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60503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6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831308" y="1481600"/>
            <a:ext cx="7488975" cy="20152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6400"/>
            </a:lvl1pPr>
            <a:lvl2pPr lvl="1">
              <a:spcBef>
                <a:spcPts val="0"/>
              </a:spcBef>
              <a:spcAft>
                <a:spcPts val="0"/>
              </a:spcAft>
              <a:buSzPts val="2400"/>
              <a:buNone/>
              <a:defRPr sz="6400"/>
            </a:lvl2pPr>
            <a:lvl3pPr lvl="2">
              <a:spcBef>
                <a:spcPts val="0"/>
              </a:spcBef>
              <a:spcAft>
                <a:spcPts val="0"/>
              </a:spcAft>
              <a:buSzPts val="2400"/>
              <a:buNone/>
              <a:defRPr sz="6400"/>
            </a:lvl3pPr>
            <a:lvl4pPr lvl="3">
              <a:spcBef>
                <a:spcPts val="0"/>
              </a:spcBef>
              <a:spcAft>
                <a:spcPts val="0"/>
              </a:spcAft>
              <a:buSzPts val="2400"/>
              <a:buNone/>
              <a:defRPr sz="6400"/>
            </a:lvl4pPr>
            <a:lvl5pPr lvl="4">
              <a:spcBef>
                <a:spcPts val="0"/>
              </a:spcBef>
              <a:spcAft>
                <a:spcPts val="0"/>
              </a:spcAft>
              <a:buSzPts val="2400"/>
              <a:buNone/>
              <a:defRPr sz="6400"/>
            </a:lvl5pPr>
            <a:lvl6pPr lvl="5">
              <a:spcBef>
                <a:spcPts val="0"/>
              </a:spcBef>
              <a:spcAft>
                <a:spcPts val="0"/>
              </a:spcAft>
              <a:buSzPts val="2400"/>
              <a:buNone/>
              <a:defRPr sz="6400"/>
            </a:lvl6pPr>
            <a:lvl7pPr lvl="6">
              <a:spcBef>
                <a:spcPts val="0"/>
              </a:spcBef>
              <a:spcAft>
                <a:spcPts val="0"/>
              </a:spcAft>
              <a:buSzPts val="2400"/>
              <a:buNone/>
              <a:defRPr sz="6400"/>
            </a:lvl7pPr>
            <a:lvl8pPr lvl="7">
              <a:spcBef>
                <a:spcPts val="0"/>
              </a:spcBef>
              <a:spcAft>
                <a:spcPts val="0"/>
              </a:spcAft>
              <a:buSzPts val="2400"/>
              <a:buNone/>
              <a:defRPr sz="6400"/>
            </a:lvl8pPr>
            <a:lvl9pPr lvl="8">
              <a:spcBef>
                <a:spcPts val="0"/>
              </a:spcBef>
              <a:spcAft>
                <a:spcPts val="0"/>
              </a:spcAft>
              <a:buSzPts val="2400"/>
              <a:buNone/>
              <a:defRPr sz="6400"/>
            </a:lvl9pPr>
          </a:lstStyle>
          <a:p>
            <a:endParaRPr/>
          </a:p>
        </p:txBody>
      </p:sp>
      <p:sp>
        <p:nvSpPr>
          <p:cNvPr id="30" name="Google Shape;30;p7"/>
          <p:cNvSpPr txBox="1">
            <a:spLocks noGrp="1"/>
          </p:cNvSpPr>
          <p:nvPr>
            <p:ph type="body" idx="1"/>
          </p:nvPr>
        </p:nvSpPr>
        <p:spPr>
          <a:xfrm>
            <a:off x="831308" y="3705600"/>
            <a:ext cx="7488975" cy="8478400"/>
          </a:xfrm>
          <a:prstGeom prst="rect">
            <a:avLst/>
          </a:prstGeom>
        </p:spPr>
        <p:txBody>
          <a:bodyPr spcFirstLastPara="1" wrap="square" lIns="91425" tIns="91425" rIns="91425" bIns="91425" anchor="t" anchorCtr="0">
            <a:normAutofit/>
          </a:bodyPr>
          <a:lstStyle>
            <a:lvl1pPr marL="1219215" lvl="0" indent="-812810">
              <a:spcBef>
                <a:spcPts val="0"/>
              </a:spcBef>
              <a:spcAft>
                <a:spcPts val="0"/>
              </a:spcAft>
              <a:buSzPts val="1200"/>
              <a:buChar char="●"/>
              <a:defRPr sz="3200"/>
            </a:lvl1pPr>
            <a:lvl2pPr marL="2438430" lvl="1" indent="-812810">
              <a:spcBef>
                <a:spcPts val="0"/>
              </a:spcBef>
              <a:spcAft>
                <a:spcPts val="0"/>
              </a:spcAft>
              <a:buSzPts val="1200"/>
              <a:buChar char="○"/>
              <a:defRPr sz="3200"/>
            </a:lvl2pPr>
            <a:lvl3pPr marL="3657646" lvl="2" indent="-812810">
              <a:spcBef>
                <a:spcPts val="0"/>
              </a:spcBef>
              <a:spcAft>
                <a:spcPts val="0"/>
              </a:spcAft>
              <a:buSzPts val="1200"/>
              <a:buChar char="■"/>
              <a:defRPr sz="3200"/>
            </a:lvl3pPr>
            <a:lvl4pPr marL="4876861" lvl="3" indent="-812810">
              <a:spcBef>
                <a:spcPts val="0"/>
              </a:spcBef>
              <a:spcAft>
                <a:spcPts val="0"/>
              </a:spcAft>
              <a:buSzPts val="1200"/>
              <a:buChar char="●"/>
              <a:defRPr sz="3200"/>
            </a:lvl4pPr>
            <a:lvl5pPr marL="6096076" lvl="4" indent="-812810">
              <a:spcBef>
                <a:spcPts val="0"/>
              </a:spcBef>
              <a:spcAft>
                <a:spcPts val="0"/>
              </a:spcAft>
              <a:buSzPts val="1200"/>
              <a:buChar char="○"/>
              <a:defRPr sz="3200"/>
            </a:lvl5pPr>
            <a:lvl6pPr marL="7315291" lvl="5" indent="-812810">
              <a:spcBef>
                <a:spcPts val="0"/>
              </a:spcBef>
              <a:spcAft>
                <a:spcPts val="0"/>
              </a:spcAft>
              <a:buSzPts val="1200"/>
              <a:buChar char="■"/>
              <a:defRPr sz="3200"/>
            </a:lvl6pPr>
            <a:lvl7pPr marL="8534507" lvl="6" indent="-812810">
              <a:spcBef>
                <a:spcPts val="0"/>
              </a:spcBef>
              <a:spcAft>
                <a:spcPts val="0"/>
              </a:spcAft>
              <a:buSzPts val="1200"/>
              <a:buChar char="●"/>
              <a:defRPr sz="3200"/>
            </a:lvl7pPr>
            <a:lvl8pPr marL="9753722" lvl="7" indent="-812810">
              <a:spcBef>
                <a:spcPts val="0"/>
              </a:spcBef>
              <a:spcAft>
                <a:spcPts val="0"/>
              </a:spcAft>
              <a:buSzPts val="1200"/>
              <a:buChar char="○"/>
              <a:defRPr sz="3200"/>
            </a:lvl8pPr>
            <a:lvl9pPr marL="10972937" lvl="8" indent="-812810">
              <a:spcBef>
                <a:spcPts val="0"/>
              </a:spcBef>
              <a:spcAft>
                <a:spcPts val="0"/>
              </a:spcAft>
              <a:buSzPts val="1200"/>
              <a:buChar char="■"/>
              <a:defRPr sz="3200"/>
            </a:lvl9pPr>
          </a:lstStyle>
          <a:p>
            <a:endParaRPr/>
          </a:p>
        </p:txBody>
      </p:sp>
      <p:sp>
        <p:nvSpPr>
          <p:cNvPr id="31" name="Google Shape;31;p7"/>
          <p:cNvSpPr txBox="1">
            <a:spLocks noGrp="1"/>
          </p:cNvSpPr>
          <p:nvPr>
            <p:ph type="sldNum" idx="12"/>
          </p:nvPr>
        </p:nvSpPr>
        <p:spPr>
          <a:xfrm>
            <a:off x="22596163" y="12435245"/>
            <a:ext cx="1463391"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209957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31329" y="1985533"/>
            <a:ext cx="22724559" cy="5473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3867"/>
            </a:lvl1pPr>
            <a:lvl2pPr lvl="1" algn="ctr">
              <a:spcBef>
                <a:spcPts val="0"/>
              </a:spcBef>
              <a:spcAft>
                <a:spcPts val="0"/>
              </a:spcAft>
              <a:buSzPts val="5200"/>
              <a:buNone/>
              <a:defRPr sz="13867"/>
            </a:lvl2pPr>
            <a:lvl3pPr lvl="2" algn="ctr">
              <a:spcBef>
                <a:spcPts val="0"/>
              </a:spcBef>
              <a:spcAft>
                <a:spcPts val="0"/>
              </a:spcAft>
              <a:buSzPts val="5200"/>
              <a:buNone/>
              <a:defRPr sz="13867"/>
            </a:lvl3pPr>
            <a:lvl4pPr lvl="3" algn="ctr">
              <a:spcBef>
                <a:spcPts val="0"/>
              </a:spcBef>
              <a:spcAft>
                <a:spcPts val="0"/>
              </a:spcAft>
              <a:buSzPts val="5200"/>
              <a:buNone/>
              <a:defRPr sz="13867"/>
            </a:lvl4pPr>
            <a:lvl5pPr lvl="4" algn="ctr">
              <a:spcBef>
                <a:spcPts val="0"/>
              </a:spcBef>
              <a:spcAft>
                <a:spcPts val="0"/>
              </a:spcAft>
              <a:buSzPts val="5200"/>
              <a:buNone/>
              <a:defRPr sz="13867"/>
            </a:lvl5pPr>
            <a:lvl6pPr lvl="5" algn="ctr">
              <a:spcBef>
                <a:spcPts val="0"/>
              </a:spcBef>
              <a:spcAft>
                <a:spcPts val="0"/>
              </a:spcAft>
              <a:buSzPts val="5200"/>
              <a:buNone/>
              <a:defRPr sz="13867"/>
            </a:lvl6pPr>
            <a:lvl7pPr lvl="6" algn="ctr">
              <a:spcBef>
                <a:spcPts val="0"/>
              </a:spcBef>
              <a:spcAft>
                <a:spcPts val="0"/>
              </a:spcAft>
              <a:buSzPts val="5200"/>
              <a:buNone/>
              <a:defRPr sz="13867"/>
            </a:lvl7pPr>
            <a:lvl8pPr lvl="7" algn="ctr">
              <a:spcBef>
                <a:spcPts val="0"/>
              </a:spcBef>
              <a:spcAft>
                <a:spcPts val="0"/>
              </a:spcAft>
              <a:buSzPts val="5200"/>
              <a:buNone/>
              <a:defRPr sz="13867"/>
            </a:lvl8pPr>
            <a:lvl9pPr lvl="8" algn="ctr">
              <a:spcBef>
                <a:spcPts val="0"/>
              </a:spcBef>
              <a:spcAft>
                <a:spcPts val="0"/>
              </a:spcAft>
              <a:buSzPts val="5200"/>
              <a:buNone/>
              <a:defRPr sz="13867"/>
            </a:lvl9pPr>
          </a:lstStyle>
          <a:p>
            <a:endParaRPr/>
          </a:p>
        </p:txBody>
      </p:sp>
      <p:sp>
        <p:nvSpPr>
          <p:cNvPr id="11" name="Google Shape;11;p2"/>
          <p:cNvSpPr txBox="1">
            <a:spLocks noGrp="1"/>
          </p:cNvSpPr>
          <p:nvPr>
            <p:ph type="subTitle" idx="1"/>
          </p:nvPr>
        </p:nvSpPr>
        <p:spPr>
          <a:xfrm>
            <a:off x="831308" y="7557667"/>
            <a:ext cx="22724559" cy="2113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7467"/>
            </a:lvl1pPr>
            <a:lvl2pPr lvl="1" algn="ctr">
              <a:lnSpc>
                <a:spcPct val="100000"/>
              </a:lnSpc>
              <a:spcBef>
                <a:spcPts val="0"/>
              </a:spcBef>
              <a:spcAft>
                <a:spcPts val="0"/>
              </a:spcAft>
              <a:buSzPts val="2800"/>
              <a:buNone/>
              <a:defRPr sz="7467"/>
            </a:lvl2pPr>
            <a:lvl3pPr lvl="2" algn="ctr">
              <a:lnSpc>
                <a:spcPct val="100000"/>
              </a:lnSpc>
              <a:spcBef>
                <a:spcPts val="0"/>
              </a:spcBef>
              <a:spcAft>
                <a:spcPts val="0"/>
              </a:spcAft>
              <a:buSzPts val="2800"/>
              <a:buNone/>
              <a:defRPr sz="7467"/>
            </a:lvl3pPr>
            <a:lvl4pPr lvl="3" algn="ctr">
              <a:lnSpc>
                <a:spcPct val="100000"/>
              </a:lnSpc>
              <a:spcBef>
                <a:spcPts val="0"/>
              </a:spcBef>
              <a:spcAft>
                <a:spcPts val="0"/>
              </a:spcAft>
              <a:buSzPts val="2800"/>
              <a:buNone/>
              <a:defRPr sz="7467"/>
            </a:lvl4pPr>
            <a:lvl5pPr lvl="4" algn="ctr">
              <a:lnSpc>
                <a:spcPct val="100000"/>
              </a:lnSpc>
              <a:spcBef>
                <a:spcPts val="0"/>
              </a:spcBef>
              <a:spcAft>
                <a:spcPts val="0"/>
              </a:spcAft>
              <a:buSzPts val="2800"/>
              <a:buNone/>
              <a:defRPr sz="7467"/>
            </a:lvl5pPr>
            <a:lvl6pPr lvl="5" algn="ctr">
              <a:lnSpc>
                <a:spcPct val="100000"/>
              </a:lnSpc>
              <a:spcBef>
                <a:spcPts val="0"/>
              </a:spcBef>
              <a:spcAft>
                <a:spcPts val="0"/>
              </a:spcAft>
              <a:buSzPts val="2800"/>
              <a:buNone/>
              <a:defRPr sz="7467"/>
            </a:lvl6pPr>
            <a:lvl7pPr lvl="6" algn="ctr">
              <a:lnSpc>
                <a:spcPct val="100000"/>
              </a:lnSpc>
              <a:spcBef>
                <a:spcPts val="0"/>
              </a:spcBef>
              <a:spcAft>
                <a:spcPts val="0"/>
              </a:spcAft>
              <a:buSzPts val="2800"/>
              <a:buNone/>
              <a:defRPr sz="7467"/>
            </a:lvl7pPr>
            <a:lvl8pPr lvl="7" algn="ctr">
              <a:lnSpc>
                <a:spcPct val="100000"/>
              </a:lnSpc>
              <a:spcBef>
                <a:spcPts val="0"/>
              </a:spcBef>
              <a:spcAft>
                <a:spcPts val="0"/>
              </a:spcAft>
              <a:buSzPts val="2800"/>
              <a:buNone/>
              <a:defRPr sz="7467"/>
            </a:lvl8pPr>
            <a:lvl9pPr lvl="8" algn="ctr">
              <a:lnSpc>
                <a:spcPct val="100000"/>
              </a:lnSpc>
              <a:spcBef>
                <a:spcPts val="0"/>
              </a:spcBef>
              <a:spcAft>
                <a:spcPts val="0"/>
              </a:spcAft>
              <a:buSzPts val="2800"/>
              <a:buNone/>
              <a:defRPr sz="7467"/>
            </a:lvl9pPr>
          </a:lstStyle>
          <a:p>
            <a:endParaRPr/>
          </a:p>
        </p:txBody>
      </p:sp>
      <p:sp>
        <p:nvSpPr>
          <p:cNvPr id="12" name="Google Shape;12;p2"/>
          <p:cNvSpPr txBox="1">
            <a:spLocks noGrp="1"/>
          </p:cNvSpPr>
          <p:nvPr>
            <p:ph type="sldNum" idx="12"/>
          </p:nvPr>
        </p:nvSpPr>
        <p:spPr>
          <a:xfrm>
            <a:off x="22596163" y="12435245"/>
            <a:ext cx="1463391" cy="1049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551403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4700661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05481676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GB"/>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719955236"/>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GB"/>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2772627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8288463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90643445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0470227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33852282"/>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7147465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9945389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GB"/>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8703965"/>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0173002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GB"/>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6662982"/>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255115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GB"/>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1852316"/>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8085982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7454467"/>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36459660"/>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GB"/>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46076884"/>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9782852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8844187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14303940"/>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009228"/>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0879567"/>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78416410"/>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GB"/>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47372922"/>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GB"/>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8310233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175276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GB"/>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45125374"/>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GB"/>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2995999"/>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50573381"/>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GB"/>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68616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72839104"/>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0390551"/>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GB"/>
              <a:t>Click to edit Master title style</a:t>
            </a:r>
            <a:endParaRPr lang="en-US" dirty="0"/>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22267057"/>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GB"/>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148901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GB"/>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723710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13343287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8560205"/>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1351374304"/>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62977927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42686471"/>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5213283"/>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1808370"/>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GB"/>
              <a:t>Click icon to add table</a:t>
            </a:r>
            <a:endParaRPr lang="en-US"/>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5039008"/>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GB"/>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05024966"/>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5492637"/>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GB"/>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6302938"/>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441771268"/>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3908" r:id="rId10"/>
    <p:sldLayoutId id="2147483909" r:id="rId11"/>
    <p:sldLayoutId id="2147483912" r:id="rId12"/>
    <p:sldLayoutId id="2147483914" r:id="rId13"/>
    <p:sldLayoutId id="2147483915" r:id="rId14"/>
    <p:sldLayoutId id="2147483913" r:id="rId15"/>
    <p:sldLayoutId id="2147483917" r:id="rId16"/>
    <p:sldLayoutId id="2147483942" r:id="rId17"/>
    <p:sldLayoutId id="2147483919" r:id="rId18"/>
    <p:sldLayoutId id="2147483929" r:id="rId19"/>
    <p:sldLayoutId id="2147483920" r:id="rId20"/>
    <p:sldLayoutId id="2147483930" r:id="rId21"/>
    <p:sldLayoutId id="2147483928" r:id="rId22"/>
    <p:sldLayoutId id="2147483948" r:id="rId23"/>
    <p:sldLayoutId id="2147483927" r:id="rId24"/>
    <p:sldLayoutId id="2147483950" r:id="rId25"/>
    <p:sldLayoutId id="2147483921" r:id="rId26"/>
    <p:sldLayoutId id="2147483916" r:id="rId27"/>
    <p:sldLayoutId id="2147483922" r:id="rId28"/>
    <p:sldLayoutId id="2147483953" r:id="rId29"/>
    <p:sldLayoutId id="2147483956" r:id="rId30"/>
    <p:sldLayoutId id="2147483923" r:id="rId31"/>
    <p:sldLayoutId id="2147483924" r:id="rId32"/>
    <p:sldLayoutId id="2147483926" r:id="rId33"/>
    <p:sldLayoutId id="2147483925" r:id="rId34"/>
    <p:sldLayoutId id="2147483959" r:id="rId35"/>
    <p:sldLayoutId id="2147483937" r:id="rId36"/>
    <p:sldLayoutId id="2147483932" r:id="rId37"/>
    <p:sldLayoutId id="2147483934" r:id="rId38"/>
    <p:sldLayoutId id="2147483935" r:id="rId39"/>
    <p:sldLayoutId id="2147483936" r:id="rId40"/>
    <p:sldLayoutId id="2147483938" r:id="rId41"/>
    <p:sldLayoutId id="2147483939" r:id="rId42"/>
    <p:sldLayoutId id="2147483940" r:id="rId43"/>
    <p:sldLayoutId id="2147483943" r:id="rId44"/>
    <p:sldLayoutId id="2147483960" r:id="rId45"/>
    <p:sldLayoutId id="2147483941" r:id="rId46"/>
    <p:sldLayoutId id="2147484010" r:id="rId47"/>
    <p:sldLayoutId id="2147484011" r:id="rId48"/>
  </p:sldLayoutIdLst>
  <p:transition spd="med"/>
  <p:hf hdr="0" ft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endParaRPr lang="en-US"/>
          </a:p>
        </p:txBody>
      </p:sp>
    </p:spTree>
    <p:extLst>
      <p:ext uri="{BB962C8B-B14F-4D97-AF65-F5344CB8AC3E}">
        <p14:creationId xmlns:p14="http://schemas.microsoft.com/office/powerpoint/2010/main" val="120801421"/>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Lst>
  <p:transition spd="med"/>
  <p:hf hdr="0" ft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8.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9"/>
          <p:cNvPicPr preferRelativeResize="0">
            <a:picLocks noGrp="1" noRot="1" noMove="1" noResize="1" noEditPoints="1" noAdjustHandles="1" noChangeArrowheads="1" noChangeShapeType="1" noCrop="1"/>
          </p:cNvPicPr>
          <p:nvPr/>
        </p:nvPicPr>
        <p:blipFill rotWithShape="1">
          <a:blip r:embed="rId3">
            <a:alphaModFix/>
          </a:blip>
          <a:srcRect/>
          <a:stretch/>
        </p:blipFill>
        <p:spPr>
          <a:xfrm>
            <a:off x="1588" y="0"/>
            <a:ext cx="24383992" cy="13715973"/>
          </a:xfrm>
          <a:prstGeom prst="rect">
            <a:avLst/>
          </a:prstGeom>
          <a:noFill/>
          <a:ln>
            <a:noFill/>
          </a:ln>
        </p:spPr>
      </p:pic>
      <p:pic>
        <p:nvPicPr>
          <p:cNvPr id="199" name="Google Shape;199;p39"/>
          <p:cNvPicPr preferRelativeResize="0"/>
          <p:nvPr/>
        </p:nvPicPr>
        <p:blipFill>
          <a:blip r:embed="rId4"/>
          <a:srcRect/>
          <a:stretch/>
        </p:blipFill>
        <p:spPr>
          <a:xfrm>
            <a:off x="9140165" y="5699079"/>
            <a:ext cx="3053419" cy="40198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0" name="Google Shape;200;p39"/>
          <p:cNvSpPr txBox="1">
            <a:spLocks noGrp="1"/>
          </p:cNvSpPr>
          <p:nvPr>
            <p:ph type="body" idx="1"/>
          </p:nvPr>
        </p:nvSpPr>
        <p:spPr>
          <a:xfrm>
            <a:off x="8268720" y="9718962"/>
            <a:ext cx="5310656" cy="1854400"/>
          </a:xfrm>
          <a:prstGeom prst="rect">
            <a:avLst/>
          </a:prstGeom>
        </p:spPr>
        <p:txBody>
          <a:bodyPr spcFirstLastPara="1" wrap="square" lIns="243800" tIns="243800" rIns="243800" bIns="243800" anchor="t" anchorCtr="0">
            <a:normAutofit fontScale="70000" lnSpcReduction="20000"/>
          </a:bodyPr>
          <a:lstStyle/>
          <a:p>
            <a:pPr marL="0" indent="0" algn="ctr" defTabSz="2438430">
              <a:buSzTx/>
              <a:buNone/>
              <a:defRPr/>
            </a:pPr>
            <a:r>
              <a:rPr lang="en" sz="3733" dirty="0">
                <a:solidFill>
                  <a:schemeClr val="dk1"/>
                </a:solidFill>
                <a:latin typeface="Google Sans Medium"/>
                <a:ea typeface="Google Sans Medium"/>
                <a:cs typeface="Google Sans Medium"/>
                <a:sym typeface="Google Sans Medium"/>
              </a:rPr>
              <a:t>Dr</a:t>
            </a:r>
            <a:r>
              <a:rPr lang="en" sz="3733" dirty="0">
                <a:latin typeface="Google Sans Medium"/>
                <a:ea typeface="Google Sans Medium"/>
                <a:cs typeface="Google Sans Medium"/>
                <a:sym typeface="Google Sans Medium"/>
              </a:rPr>
              <a:t>. </a:t>
            </a:r>
            <a:r>
              <a:rPr lang="en" sz="3733" b="1" dirty="0">
                <a:latin typeface="Google Sans Medium"/>
                <a:ea typeface="Google Sans Medium"/>
                <a:cs typeface="Google Sans Medium"/>
                <a:sym typeface="Google Sans Medium"/>
              </a:rPr>
              <a:t>Rinkesh Bansal</a:t>
            </a:r>
            <a:r>
              <a:rPr lang="en" sz="3733" b="1" dirty="0">
                <a:solidFill>
                  <a:schemeClr val="dk1"/>
                </a:solidFill>
                <a:latin typeface="Google Sans Medium"/>
                <a:ea typeface="Google Sans Medium"/>
                <a:cs typeface="Google Sans Medium"/>
                <a:sym typeface="Google Sans Medium"/>
              </a:rPr>
              <a:t>, </a:t>
            </a:r>
            <a:r>
              <a:rPr lang="en" sz="3733" dirty="0">
                <a:solidFill>
                  <a:schemeClr val="dk1"/>
                </a:solidFill>
                <a:latin typeface="Google Sans Medium"/>
                <a:ea typeface="Google Sans Medium"/>
                <a:cs typeface="Google Sans Medium"/>
                <a:sym typeface="Google Sans Medium"/>
              </a:rPr>
              <a:t>Ph.D.</a:t>
            </a:r>
            <a:br>
              <a:rPr lang="en" sz="3733" dirty="0">
                <a:solidFill>
                  <a:schemeClr val="dk1"/>
                </a:solidFill>
                <a:latin typeface="Google Sans Medium"/>
                <a:ea typeface="Google Sans Medium"/>
                <a:cs typeface="Google Sans Medium"/>
                <a:sym typeface="Google Sans Medium"/>
              </a:rPr>
            </a:br>
            <a:r>
              <a:rPr lang="en-US" dirty="0">
                <a:solidFill>
                  <a:srgbClr val="000000"/>
                </a:solidFill>
                <a:latin typeface="IBM Plex Sans Light"/>
                <a:ea typeface="+mn-ea"/>
              </a:rPr>
              <a:t>Master Inventor &amp; Program Director,</a:t>
            </a:r>
          </a:p>
          <a:p>
            <a:pPr marL="0" indent="0" algn="ctr" defTabSz="2438430">
              <a:buSzTx/>
              <a:buNone/>
              <a:defRPr/>
            </a:pPr>
            <a:r>
              <a:rPr lang="en-US" kern="1200" dirty="0">
                <a:solidFill>
                  <a:srgbClr val="000000"/>
                </a:solidFill>
                <a:latin typeface="IBM Plex Sans Light"/>
                <a:ea typeface="+mn-ea"/>
                <a:cs typeface="+mn-cs"/>
              </a:rPr>
              <a:t>IBM</a:t>
            </a:r>
          </a:p>
        </p:txBody>
      </p:sp>
      <p:pic>
        <p:nvPicPr>
          <p:cNvPr id="201" name="Google Shape;201;p39"/>
          <p:cNvPicPr preferRelativeResize="0"/>
          <p:nvPr/>
        </p:nvPicPr>
        <p:blipFill>
          <a:blip r:embed="rId5">
            <a:alphaModFix/>
          </a:blip>
          <a:stretch>
            <a:fillRect/>
          </a:stretch>
        </p:blipFill>
        <p:spPr>
          <a:xfrm>
            <a:off x="6399322" y="3706132"/>
            <a:ext cx="10672333" cy="911933"/>
          </a:xfrm>
          <a:prstGeom prst="rect">
            <a:avLst/>
          </a:prstGeom>
          <a:noFill/>
          <a:ln>
            <a:noFill/>
          </a:ln>
        </p:spPr>
      </p:pic>
      <p:pic>
        <p:nvPicPr>
          <p:cNvPr id="202" name="Google Shape;202;p39"/>
          <p:cNvPicPr preferRelativeResize="0"/>
          <p:nvPr/>
        </p:nvPicPr>
        <p:blipFill>
          <a:blip r:embed="rId6">
            <a:alphaModFix/>
          </a:blip>
          <a:stretch>
            <a:fillRect/>
          </a:stretch>
        </p:blipFill>
        <p:spPr>
          <a:xfrm>
            <a:off x="7362655" y="2110268"/>
            <a:ext cx="9661869" cy="12853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1" y="6069540"/>
            <a:ext cx="24387175" cy="1576920"/>
          </a:xfrm>
        </p:spPr>
        <p:txBody>
          <a:bodyPr/>
          <a:lstStyle/>
          <a:p>
            <a:pPr algn="ctr"/>
            <a:r>
              <a:rPr lang="en-US" sz="9600" dirty="0"/>
              <a:t>Backup</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10</a:t>
            </a:fld>
            <a:endParaRPr lang="en-US"/>
          </a:p>
        </p:txBody>
      </p:sp>
    </p:spTree>
    <p:extLst>
      <p:ext uri="{BB962C8B-B14F-4D97-AF65-F5344CB8AC3E}">
        <p14:creationId xmlns:p14="http://schemas.microsoft.com/office/powerpoint/2010/main" val="15084558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2668250" cy="753539"/>
          </a:xfrm>
        </p:spPr>
        <p:txBody>
          <a:bodyPr/>
          <a:lstStyle/>
          <a:p>
            <a:r>
              <a:rPr lang="en-US" sz="5400" b="1" i="1" dirty="0">
                <a:solidFill>
                  <a:schemeClr val="accent1">
                    <a:lumMod val="75000"/>
                  </a:schemeClr>
                </a:solidFill>
              </a:rPr>
              <a:t>Top Challenges of Cloud Security</a:t>
            </a:r>
            <a:br>
              <a:rPr lang="en-US" sz="5400" b="1" i="1" dirty="0">
                <a:solidFill>
                  <a:schemeClr val="accent1">
                    <a:lumMod val="75000"/>
                  </a:schemeClr>
                </a:solidFill>
              </a:rPr>
            </a:br>
            <a:endParaRPr lang="en-US" sz="5400" b="1" i="1" dirty="0">
              <a:solidFill>
                <a:schemeClr val="accent1">
                  <a:lumMod val="75000"/>
                </a:schemeClr>
              </a:solidFill>
            </a:endParaRP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11</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Data Breaches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Cloud Misconfigurations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Insecure APIs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Limited Visibility</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Identity, credential, access and key management</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Account Hijacking attacks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Cyberattacks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Insider Threats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Shadow IT</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Skill shortages and staffing issues </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Compliance</a:t>
            </a: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158383762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2668250" cy="753539"/>
          </a:xfrm>
        </p:spPr>
        <p:txBody>
          <a:bodyPr/>
          <a:lstStyle/>
          <a:p>
            <a:r>
              <a:rPr lang="en-US" sz="5400" dirty="0"/>
              <a:t>Top Challenges of Cloud Security</a:t>
            </a:r>
            <a:br>
              <a:rPr lang="en-US" sz="5400" dirty="0"/>
            </a:br>
            <a:endParaRPr lang="en-US" sz="5400" dirty="0"/>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12</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Complex Environment</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Large Attack Surface</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Loosely configured Data Security</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Lack of visibility &amp; Tracking</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Ever-changing workloads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Cloud compliance and governance</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Too many tools, solutions and platforms</a:t>
            </a: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7715724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762000" y="381000"/>
            <a:ext cx="11887200" cy="753539"/>
          </a:xfrm>
        </p:spPr>
        <p:txBody>
          <a:bodyPr/>
          <a:lstStyle/>
          <a:p>
            <a:r>
              <a:rPr lang="en-US" sz="5400" dirty="0"/>
              <a:t>Pillars of Robust Security on Cloud</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13</a:t>
            </a:fld>
            <a:endParaRPr lang="en-US"/>
          </a:p>
        </p:txBody>
      </p:sp>
      <p:sp>
        <p:nvSpPr>
          <p:cNvPr id="2" name="TextBox 1">
            <a:extLst>
              <a:ext uri="{FF2B5EF4-FFF2-40B4-BE49-F238E27FC236}">
                <a16:creationId xmlns:a16="http://schemas.microsoft.com/office/drawing/2014/main" id="{6B9813BA-773D-5BDB-754A-561652768345}"/>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Granular, policy-based IAM and authentication controls across complex infrastructures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Zero-trust cloud network security controls across logically isolated networks and micro-segments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Enforcement of virtual server protection policies and processes such as change management and software updates</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Safeguarding all applications (and especially cloud-native distributed apps) with a next-generation web application firewall</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Enhanced data protection</a:t>
            </a:r>
          </a:p>
          <a:p>
            <a:pPr marL="569216" indent="-571500" algn="l" defTabSz="2438400">
              <a:spcBef>
                <a:spcPts val="2900"/>
              </a:spcBef>
              <a:buSzPct val="100000"/>
              <a:buFont typeface="Arial" panose="020B0604020202020204" pitchFamily="34" charset="0"/>
              <a:buChar char="•"/>
            </a:pPr>
            <a:r>
              <a:rPr lang="en-US" kern="0" dirty="0">
                <a:solidFill>
                  <a:srgbClr val="000000"/>
                </a:solidFill>
                <a:ea typeface="+mj-ea"/>
                <a:cs typeface="+mj-cs"/>
                <a:sym typeface="IBM Plex Sans Light"/>
              </a:rPr>
              <a:t>Threat intelligence that detects and remediates known and unknown threats in real-time</a:t>
            </a:r>
          </a:p>
        </p:txBody>
      </p:sp>
    </p:spTree>
    <p:extLst>
      <p:ext uri="{BB962C8B-B14F-4D97-AF65-F5344CB8AC3E}">
        <p14:creationId xmlns:p14="http://schemas.microsoft.com/office/powerpoint/2010/main" val="271901914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36"/>
          <p:cNvPicPr preferRelativeResize="0"/>
          <p:nvPr/>
        </p:nvPicPr>
        <p:blipFill rotWithShape="1">
          <a:blip r:embed="rId3">
            <a:alphaModFix/>
          </a:blip>
          <a:srcRect/>
          <a:stretch/>
        </p:blipFill>
        <p:spPr>
          <a:xfrm>
            <a:off x="1588" y="0"/>
            <a:ext cx="24383992" cy="13715973"/>
          </a:xfrm>
          <a:prstGeom prst="rect">
            <a:avLst/>
          </a:prstGeom>
          <a:noFill/>
          <a:ln>
            <a:noFill/>
          </a:ln>
        </p:spPr>
      </p:pic>
      <p:sp>
        <p:nvSpPr>
          <p:cNvPr id="162" name="Google Shape;162;p36"/>
          <p:cNvSpPr txBox="1">
            <a:spLocks noGrp="1"/>
          </p:cNvSpPr>
          <p:nvPr>
            <p:ph type="ctrTitle"/>
          </p:nvPr>
        </p:nvSpPr>
        <p:spPr>
          <a:xfrm>
            <a:off x="832787" y="1985533"/>
            <a:ext cx="20492000" cy="3466400"/>
          </a:xfrm>
          <a:prstGeom prst="rect">
            <a:avLst/>
          </a:prstGeom>
        </p:spPr>
        <p:txBody>
          <a:bodyPr spcFirstLastPara="1" wrap="square" lIns="243800" tIns="243800" rIns="243800" bIns="243800" anchor="b" anchorCtr="0">
            <a:normAutofit/>
          </a:bodyPr>
          <a:lstStyle/>
          <a:p>
            <a:r>
              <a:rPr lang="en-US" sz="12267" dirty="0">
                <a:latin typeface="Google Sans Medium"/>
                <a:ea typeface="Google Sans Medium"/>
                <a:cs typeface="Google Sans Medium"/>
                <a:sym typeface="Google Sans Medium"/>
              </a:rPr>
              <a:t>Security In Cloud</a:t>
            </a:r>
            <a:endParaRPr sz="12267" dirty="0">
              <a:latin typeface="Google Sans Medium"/>
              <a:ea typeface="Google Sans Medium"/>
              <a:cs typeface="Google Sans Medium"/>
              <a:sym typeface="Google Sans Medium"/>
            </a:endParaRPr>
          </a:p>
        </p:txBody>
      </p:sp>
      <p:sp>
        <p:nvSpPr>
          <p:cNvPr id="163" name="Google Shape;163;p36"/>
          <p:cNvSpPr txBox="1">
            <a:spLocks noGrp="1"/>
          </p:cNvSpPr>
          <p:nvPr>
            <p:ph type="subTitle" idx="1"/>
          </p:nvPr>
        </p:nvSpPr>
        <p:spPr>
          <a:xfrm>
            <a:off x="832787" y="5932067"/>
            <a:ext cx="20492000" cy="2113600"/>
          </a:xfrm>
          <a:prstGeom prst="rect">
            <a:avLst/>
          </a:prstGeom>
        </p:spPr>
        <p:txBody>
          <a:bodyPr spcFirstLastPara="1" wrap="square" lIns="243800" tIns="243800" rIns="243800" bIns="243800" anchor="t" anchorCtr="0">
            <a:normAutofit/>
          </a:bodyPr>
          <a:lstStyle/>
          <a:p>
            <a:r>
              <a:rPr lang="en-US" sz="6667" dirty="0">
                <a:latin typeface="Roboto"/>
                <a:ea typeface="Roboto"/>
                <a:cs typeface="Roboto"/>
                <a:sym typeface="Roboto"/>
              </a:rPr>
              <a:t>Overview</a:t>
            </a:r>
            <a:endParaRPr sz="6667" dirty="0">
              <a:latin typeface="Roboto"/>
              <a:ea typeface="Roboto"/>
              <a:cs typeface="Roboto"/>
              <a:sym typeface="Roboto"/>
            </a:endParaRPr>
          </a:p>
        </p:txBody>
      </p:sp>
      <p:pic>
        <p:nvPicPr>
          <p:cNvPr id="164" name="Google Shape;164;p36"/>
          <p:cNvPicPr preferRelativeResize="0"/>
          <p:nvPr/>
        </p:nvPicPr>
        <p:blipFill rotWithShape="1">
          <a:blip r:embed="rId4">
            <a:alphaModFix amt="80000"/>
          </a:blip>
          <a:srcRect t="15899" b="15892"/>
          <a:stretch/>
        </p:blipFill>
        <p:spPr>
          <a:xfrm>
            <a:off x="5461987" y="10338400"/>
            <a:ext cx="9919461" cy="1859931"/>
          </a:xfrm>
          <a:prstGeom prst="rect">
            <a:avLst/>
          </a:prstGeom>
          <a:noFill/>
          <a:ln>
            <a:noFill/>
          </a:ln>
        </p:spPr>
      </p:pic>
      <p:pic>
        <p:nvPicPr>
          <p:cNvPr id="165" name="Google Shape;165;p36"/>
          <p:cNvPicPr preferRelativeResize="0"/>
          <p:nvPr/>
        </p:nvPicPr>
        <p:blipFill>
          <a:blip r:embed="rId5">
            <a:alphaModFix/>
          </a:blip>
          <a:stretch>
            <a:fillRect/>
          </a:stretch>
        </p:blipFill>
        <p:spPr>
          <a:xfrm>
            <a:off x="852859" y="11094752"/>
            <a:ext cx="3763445" cy="940859"/>
          </a:xfrm>
          <a:prstGeom prst="rect">
            <a:avLst/>
          </a:prstGeom>
          <a:noFill/>
          <a:ln>
            <a:noFill/>
          </a:ln>
        </p:spPr>
      </p:pic>
      <p:pic>
        <p:nvPicPr>
          <p:cNvPr id="166" name="Google Shape;166;p36"/>
          <p:cNvPicPr preferRelativeResize="0"/>
          <p:nvPr/>
        </p:nvPicPr>
        <p:blipFill>
          <a:blip r:embed="rId6">
            <a:alphaModFix/>
          </a:blip>
          <a:stretch>
            <a:fillRect/>
          </a:stretch>
        </p:blipFill>
        <p:spPr>
          <a:xfrm>
            <a:off x="852854" y="10577668"/>
            <a:ext cx="2571797" cy="3421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2668250" cy="753539"/>
          </a:xfrm>
        </p:spPr>
        <p:txBody>
          <a:bodyPr/>
          <a:lstStyle/>
          <a:p>
            <a:r>
              <a:rPr lang="en-US" sz="5400" b="1" i="1" dirty="0">
                <a:solidFill>
                  <a:schemeClr val="accent1">
                    <a:lumMod val="75000"/>
                  </a:schemeClr>
                </a:solidFill>
              </a:rPr>
              <a:t>Basics of Security – CIA Triad</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3</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Confidentiality</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Keeping data private </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protecting information from unauthorized access</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Integrity</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Information is trustworthy and untampered</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data are trustworthy, complete, and have not been accidentally altered or modified by an unauthorized user</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Availability</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Systems, networks, and applications must be functioning as they should and when they should</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data are accessible when you need them</a:t>
            </a: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25064974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2668250" cy="753539"/>
          </a:xfrm>
        </p:spPr>
        <p:txBody>
          <a:bodyPr/>
          <a:lstStyle/>
          <a:p>
            <a:r>
              <a:rPr lang="en-US" sz="5400" b="1" i="1" dirty="0">
                <a:solidFill>
                  <a:schemeClr val="accent1">
                    <a:lumMod val="75000"/>
                  </a:schemeClr>
                </a:solidFill>
              </a:rPr>
              <a:t>Important terms to know</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4</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Vulnerabilities</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A vulnerability is a weakness, flaw, or other shortcoming in a system. </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System can be infrastructure, software, process or people.</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Examples are software bugs, misconfigured infrastructure, etc.</a:t>
            </a:r>
          </a:p>
          <a:p>
            <a:pPr marL="1483904" lvl="1" indent="-571500" defTabSz="2438400">
              <a:buSzPct val="100000"/>
              <a:buFont typeface="Wingdings" panose="05000000000000000000" pitchFamily="2" charset="2"/>
              <a:buChar char="Ø"/>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Threats</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Any entity or event that could exploit a vulnerability, which could affect the confidentiality, integrity or availability of your systems, data, people, etc.</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Entity could be human and/or software.</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Examples: Malwares, ransomwares, phishing attacks, attackers (also called crackers &amp; hackers)</a:t>
            </a:r>
          </a:p>
          <a:p>
            <a:pPr marL="1483904" lvl="1" indent="-571500" defTabSz="2438400">
              <a:buSzPct val="100000"/>
              <a:buFont typeface="Wingdings" panose="05000000000000000000" pitchFamily="2" charset="2"/>
              <a:buChar char="Ø"/>
            </a:pPr>
            <a:endParaRPr lang="en-US" kern="0" dirty="0">
              <a:solidFill>
                <a:srgbClr val="000000"/>
              </a:solidFill>
              <a:ea typeface="+mj-ea"/>
              <a:cs typeface="+mj-cs"/>
              <a:sym typeface="IBM Plex Sans Light"/>
            </a:endParaRPr>
          </a:p>
          <a:p>
            <a:pPr marL="569216"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Risks</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Risk is the probability of a negative (harmful) event occurring exploiting vulnerabilities which leads to a potential loss</a:t>
            </a:r>
          </a:p>
          <a:p>
            <a:pPr marL="912404" lvl="1" defTabSz="2438400">
              <a:buSzPct val="100000"/>
            </a:pPr>
            <a:endParaRPr lang="en-US" b="1" i="1" kern="0" dirty="0">
              <a:solidFill>
                <a:schemeClr val="accent1">
                  <a:lumMod val="75000"/>
                </a:schemeClr>
              </a:solidFill>
              <a:ea typeface="+mj-ea"/>
              <a:cs typeface="+mj-cs"/>
              <a:sym typeface="IBM Plex Sans Light"/>
            </a:endParaRPr>
          </a:p>
          <a:p>
            <a:pPr marL="912404" lvl="1" defTabSz="2438400">
              <a:buSzPct val="100000"/>
            </a:pPr>
            <a:r>
              <a:rPr lang="en-US" b="1" i="1" kern="0" dirty="0">
                <a:solidFill>
                  <a:schemeClr val="accent1">
                    <a:lumMod val="75000"/>
                  </a:schemeClr>
                </a:solidFill>
                <a:ea typeface="+mj-ea"/>
                <a:cs typeface="+mj-cs"/>
                <a:sym typeface="IBM Plex Sans Light"/>
              </a:rPr>
              <a:t>Risks = Threats x Vulnerabilities</a:t>
            </a:r>
          </a:p>
          <a:p>
            <a:pPr marL="912404" lvl="1" defTabSz="2438400">
              <a:buSzPct val="100000"/>
            </a:pPr>
            <a:endParaRPr lang="en-US" b="1" i="1" kern="0" dirty="0">
              <a:solidFill>
                <a:schemeClr val="accent1">
                  <a:lumMod val="75000"/>
                </a:schemeClr>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Challenges</a:t>
            </a:r>
          </a:p>
          <a:p>
            <a:pPr marL="1483904" lvl="1" indent="-571500" defTabSz="2438400">
              <a:buSzPct val="100000"/>
              <a:buFont typeface="Wingdings" panose="05000000000000000000" pitchFamily="2" charset="2"/>
              <a:buChar char="Ø"/>
            </a:pPr>
            <a:r>
              <a:rPr lang="en-US" kern="0" dirty="0">
                <a:solidFill>
                  <a:srgbClr val="000000"/>
                </a:solidFill>
                <a:ea typeface="+mj-ea"/>
                <a:cs typeface="+mj-cs"/>
                <a:sym typeface="IBM Plex Sans Light"/>
              </a:rPr>
              <a:t>Challenges are hurdles in implementing appropriate measures to mitigate risks.</a:t>
            </a:r>
          </a:p>
          <a:p>
            <a:pPr marL="1483904" lvl="1" indent="-571500" defTabSz="2438400">
              <a:spcBef>
                <a:spcPts val="2900"/>
              </a:spcBef>
              <a:buSzPct val="100000"/>
              <a:buFont typeface="Wingdings" panose="05000000000000000000" pitchFamily="2" charset="2"/>
              <a:buChar char="Ø"/>
            </a:pPr>
            <a:endParaRPr lang="en-US" kern="0" dirty="0">
              <a:solidFill>
                <a:srgbClr val="000000"/>
              </a:solidFill>
              <a:ea typeface="+mj-ea"/>
              <a:cs typeface="+mj-cs"/>
              <a:sym typeface="IBM Plex Sans Light"/>
            </a:endParaRP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spcBef>
                <a:spcPts val="2900"/>
              </a:spcBef>
              <a:buSzPct val="100000"/>
              <a:buFont typeface="Arial" panose="020B0604020202020204" pitchFamily="34" charset="0"/>
              <a:buChar char="•"/>
            </a:pPr>
            <a:endParaRPr lang="en-US" kern="0" dirty="0">
              <a:solidFill>
                <a:srgbClr val="000000"/>
              </a:solidFill>
              <a:ea typeface="+mj-ea"/>
              <a:cs typeface="+mj-cs"/>
              <a:sym typeface="IBM Plex Sans Light"/>
            </a:endParaRPr>
          </a:p>
        </p:txBody>
      </p:sp>
    </p:spTree>
    <p:extLst>
      <p:ext uri="{BB962C8B-B14F-4D97-AF65-F5344CB8AC3E}">
        <p14:creationId xmlns:p14="http://schemas.microsoft.com/office/powerpoint/2010/main" val="4034261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2668250" cy="753539"/>
          </a:xfrm>
        </p:spPr>
        <p:txBody>
          <a:bodyPr/>
          <a:lstStyle/>
          <a:p>
            <a:r>
              <a:rPr lang="en-US" sz="5400" b="1" i="1" dirty="0">
                <a:solidFill>
                  <a:schemeClr val="accent1">
                    <a:lumMod val="75000"/>
                  </a:schemeClr>
                </a:solidFill>
              </a:rPr>
              <a:t>Risks &amp; mitigations</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5</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r>
              <a:rPr lang="en-US" b="1" u="sng" kern="0" dirty="0">
                <a:solidFill>
                  <a:srgbClr val="000000"/>
                </a:solidFill>
                <a:ea typeface="+mj-ea"/>
                <a:cs typeface="+mj-cs"/>
                <a:sym typeface="IBM Plex Sans Light"/>
              </a:rPr>
              <a:t>Top Cloud Security Risks</a:t>
            </a: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Attack Surface</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Cloud environment’s total exposure</a:t>
            </a:r>
          </a:p>
          <a:p>
            <a:pPr marL="912404" lvl="1" defTabSz="2438400">
              <a:buSzPct val="100000"/>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Human Error</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According to Gartner, 99% of all cloud security failures are due to some level of human error.</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Misconfiguration</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Large number of settings given by the CSPs</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Most customers uses multiple CSPs making it even more confusing</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Data Breach</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Sensitive information is accessed by unauthorized person without your knowledge or permission</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algn="l" defTabSz="2438400">
              <a:spcBef>
                <a:spcPts val="2900"/>
              </a:spcBef>
              <a:buSzPct val="100000"/>
            </a:pPr>
            <a:r>
              <a:rPr lang="en-US" b="1" u="sng" kern="0" dirty="0">
                <a:solidFill>
                  <a:srgbClr val="000000"/>
                </a:solidFill>
                <a:ea typeface="+mj-ea"/>
                <a:cs typeface="+mj-cs"/>
                <a:sym typeface="IBM Plex Sans Light"/>
              </a:rPr>
              <a:t>Mitigations</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Regular risk assessments and hunting</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Proper Risk management: Mitigate, transfer, accept, avoid</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Apply security controls to mitigate the top identified risks</a:t>
            </a:r>
          </a:p>
        </p:txBody>
      </p:sp>
    </p:spTree>
    <p:extLst>
      <p:ext uri="{BB962C8B-B14F-4D97-AF65-F5344CB8AC3E}">
        <p14:creationId xmlns:p14="http://schemas.microsoft.com/office/powerpoint/2010/main" val="32008124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3643264" cy="753539"/>
          </a:xfrm>
        </p:spPr>
        <p:txBody>
          <a:bodyPr/>
          <a:lstStyle/>
          <a:p>
            <a:r>
              <a:rPr lang="en-US" sz="5400" b="1" i="1" dirty="0">
                <a:solidFill>
                  <a:schemeClr val="accent1">
                    <a:lumMod val="75000"/>
                  </a:schemeClr>
                </a:solidFill>
              </a:rPr>
              <a:t>Threats and mitigations</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6</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r>
              <a:rPr lang="en-US" b="1" u="sng" kern="0" dirty="0">
                <a:solidFill>
                  <a:srgbClr val="000000"/>
                </a:solidFill>
                <a:ea typeface="+mj-ea"/>
                <a:cs typeface="+mj-cs"/>
                <a:sym typeface="IBM Plex Sans Light"/>
              </a:rPr>
              <a:t>Top Cloud Security Threats</a:t>
            </a: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Zero-day vulnerabilities</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Vulnerabilities in deployed software and infrastructure (operating systems, network, </a:t>
            </a:r>
            <a:r>
              <a:rPr lang="en-US" kern="0" dirty="0" err="1">
                <a:solidFill>
                  <a:srgbClr val="000000"/>
                </a:solidFill>
                <a:ea typeface="+mj-ea"/>
                <a:cs typeface="+mj-cs"/>
                <a:sym typeface="IBM Plex Sans Light"/>
              </a:rPr>
              <a:t>etc</a:t>
            </a:r>
            <a:r>
              <a:rPr lang="en-US" kern="0" dirty="0">
                <a:solidFill>
                  <a:srgbClr val="000000"/>
                </a:solidFill>
                <a:ea typeface="+mj-ea"/>
                <a:cs typeface="+mj-cs"/>
                <a:sym typeface="IBM Plex Sans Light"/>
              </a:rPr>
              <a:t>) that the vendor hasn’t patched</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Advanced Persistent Threats (APTs)</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Undetected, sustained and sophisticated cyberattacks for prolonged time by an intruder</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Insider Threats</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Threats which comes from within the organizations</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Cyberattacks </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Crackers, Attackers, hackers attempts to access a cloud network for the purpose of stealing, altering, exposing or destroying the sensitive information</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Malwares, DDOS attacks, </a:t>
            </a:r>
            <a:r>
              <a:rPr lang="en-US" kern="0" dirty="0" err="1">
                <a:solidFill>
                  <a:srgbClr val="000000"/>
                </a:solidFill>
                <a:ea typeface="+mj-ea"/>
                <a:cs typeface="+mj-cs"/>
                <a:sym typeface="IBM Plex Sans Light"/>
              </a:rPr>
              <a:t>etc</a:t>
            </a: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algn="l" defTabSz="2438400">
              <a:spcBef>
                <a:spcPts val="2900"/>
              </a:spcBef>
              <a:buSzPct val="100000"/>
            </a:pPr>
            <a:r>
              <a:rPr lang="en-US" b="1" u="sng" kern="0" dirty="0">
                <a:solidFill>
                  <a:srgbClr val="000000"/>
                </a:solidFill>
                <a:ea typeface="+mj-ea"/>
                <a:cs typeface="+mj-cs"/>
                <a:sym typeface="IBM Plex Sans Light"/>
              </a:rPr>
              <a:t>Mitigations</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Defense in Depth, multiple checking for the cloud configuration, threat hunting</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Regular patching </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Secure coding and standards for microservices building and deployments</a:t>
            </a:r>
          </a:p>
        </p:txBody>
      </p:sp>
    </p:spTree>
    <p:extLst>
      <p:ext uri="{BB962C8B-B14F-4D97-AF65-F5344CB8AC3E}">
        <p14:creationId xmlns:p14="http://schemas.microsoft.com/office/powerpoint/2010/main" val="33111499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F9C434A-02B1-6DCE-806C-C19C86BD77E0}"/>
              </a:ext>
            </a:extLst>
          </p:cNvPr>
          <p:cNvSpPr>
            <a:spLocks noGrp="1"/>
          </p:cNvSpPr>
          <p:nvPr>
            <p:ph type="title"/>
          </p:nvPr>
        </p:nvSpPr>
        <p:spPr>
          <a:xfrm>
            <a:off x="571500" y="376769"/>
            <a:ext cx="14952518" cy="753539"/>
          </a:xfrm>
        </p:spPr>
        <p:txBody>
          <a:bodyPr/>
          <a:lstStyle/>
          <a:p>
            <a:r>
              <a:rPr lang="en-US" sz="5400" b="1" i="1" dirty="0">
                <a:solidFill>
                  <a:schemeClr val="accent1">
                    <a:lumMod val="75000"/>
                  </a:schemeClr>
                </a:solidFill>
              </a:rPr>
              <a:t>Challenges and mitigations</a:t>
            </a:r>
          </a:p>
        </p:txBody>
      </p:sp>
      <p:sp>
        <p:nvSpPr>
          <p:cNvPr id="13" name="Slide Number Placeholder 12">
            <a:extLst>
              <a:ext uri="{FF2B5EF4-FFF2-40B4-BE49-F238E27FC236}">
                <a16:creationId xmlns:a16="http://schemas.microsoft.com/office/drawing/2014/main" id="{6878A558-A8E3-524C-A714-07081A03A6E7}"/>
              </a:ext>
            </a:extLst>
          </p:cNvPr>
          <p:cNvSpPr>
            <a:spLocks noGrp="1"/>
          </p:cNvSpPr>
          <p:nvPr>
            <p:ph type="sldNum" sz="quarter" idx="4"/>
          </p:nvPr>
        </p:nvSpPr>
        <p:spPr/>
        <p:txBody>
          <a:bodyPr/>
          <a:lstStyle/>
          <a:p>
            <a:fld id="{86CB4B4D-7CA3-9044-876B-883B54F8677D}" type="slidenum">
              <a:rPr lang="en-US" smtClean="0"/>
              <a:pPr/>
              <a:t>7</a:t>
            </a:fld>
            <a:endParaRPr lang="en-US"/>
          </a:p>
        </p:txBody>
      </p:sp>
      <p:sp>
        <p:nvSpPr>
          <p:cNvPr id="2" name="TextBox 1">
            <a:extLst>
              <a:ext uri="{FF2B5EF4-FFF2-40B4-BE49-F238E27FC236}">
                <a16:creationId xmlns:a16="http://schemas.microsoft.com/office/drawing/2014/main" id="{D64BB3AB-037E-E5CB-C8BC-28D0245C35AE}"/>
              </a:ext>
            </a:extLst>
          </p:cNvPr>
          <p:cNvSpPr txBox="1"/>
          <p:nvPr/>
        </p:nvSpPr>
        <p:spPr>
          <a:xfrm>
            <a:off x="762000" y="1885950"/>
            <a:ext cx="23050500" cy="1074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buSzPct val="100000"/>
            </a:pPr>
            <a:r>
              <a:rPr lang="en-US" b="1" u="sng" kern="0" dirty="0">
                <a:solidFill>
                  <a:srgbClr val="000000"/>
                </a:solidFill>
                <a:ea typeface="+mj-ea"/>
                <a:cs typeface="+mj-cs"/>
                <a:sym typeface="IBM Plex Sans Light"/>
              </a:rPr>
              <a:t>Top Cloud Security Challenges</a:t>
            </a: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Skills shortage and improper of cloud security strategy</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Vulnerabilities in deployed software and infrastructure (operating systems, network, </a:t>
            </a:r>
            <a:r>
              <a:rPr lang="en-US" kern="0" dirty="0" err="1">
                <a:solidFill>
                  <a:srgbClr val="000000"/>
                </a:solidFill>
                <a:ea typeface="+mj-ea"/>
                <a:cs typeface="+mj-cs"/>
                <a:sym typeface="IBM Plex Sans Light"/>
              </a:rPr>
              <a:t>etc</a:t>
            </a:r>
            <a:r>
              <a:rPr lang="en-US" kern="0" dirty="0">
                <a:solidFill>
                  <a:srgbClr val="000000"/>
                </a:solidFill>
                <a:ea typeface="+mj-ea"/>
                <a:cs typeface="+mj-cs"/>
                <a:sym typeface="IBM Plex Sans Light"/>
              </a:rPr>
              <a:t>) that the vendor hasn’t patched</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Improper IAM policies</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Privilege creeping, roles &amp; permissions for large number of employees and users. </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Shadow IT</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Hardware or software used by employees that isn't allowed or supported by their organization's IT team</a:t>
            </a:r>
          </a:p>
          <a:p>
            <a:pPr marL="1483904" lvl="1" indent="-571500"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marL="569216"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Cloud Compliance </a:t>
            </a:r>
          </a:p>
          <a:p>
            <a:pPr marL="1483904" lvl="1"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Several internal, government and industry compliance to meet which includes cross-border compliances</a:t>
            </a:r>
          </a:p>
          <a:p>
            <a:pPr marL="569216" indent="-571500" algn="l" defTabSz="2438400">
              <a:buSzPct val="100000"/>
              <a:buFont typeface="Arial" panose="020B0604020202020204" pitchFamily="34" charset="0"/>
              <a:buChar char="•"/>
            </a:pPr>
            <a:endParaRPr lang="en-US" kern="0" dirty="0">
              <a:solidFill>
                <a:srgbClr val="000000"/>
              </a:solidFill>
              <a:ea typeface="+mj-ea"/>
              <a:cs typeface="+mj-cs"/>
              <a:sym typeface="IBM Plex Sans Light"/>
            </a:endParaRPr>
          </a:p>
          <a:p>
            <a:pPr algn="l" defTabSz="2438400">
              <a:spcBef>
                <a:spcPts val="2900"/>
              </a:spcBef>
              <a:buSzPct val="100000"/>
            </a:pPr>
            <a:r>
              <a:rPr lang="en-US" b="1" u="sng" kern="0" dirty="0">
                <a:solidFill>
                  <a:srgbClr val="000000"/>
                </a:solidFill>
                <a:ea typeface="+mj-ea"/>
                <a:cs typeface="+mj-cs"/>
                <a:sym typeface="IBM Plex Sans Light"/>
              </a:rPr>
              <a:t>Mitigations</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Principles of least privileges</a:t>
            </a:r>
          </a:p>
          <a:p>
            <a:pPr marL="571500" indent="-571500" defTabSz="2438400">
              <a:buSzPct val="100000"/>
              <a:buFont typeface="Arial" panose="020B0604020202020204" pitchFamily="34" charset="0"/>
              <a:buChar char="•"/>
            </a:pPr>
            <a:r>
              <a:rPr lang="en-US" kern="0" dirty="0">
                <a:solidFill>
                  <a:srgbClr val="000000"/>
                </a:solidFill>
                <a:ea typeface="+mj-ea"/>
                <a:cs typeface="+mj-cs"/>
                <a:sym typeface="IBM Plex Sans Light"/>
              </a:rPr>
              <a:t>MFAs</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Upskilling, awareness programs, regular trainings, and certifications for the employees</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Strong IT policy for compliance and Shadow IT</a:t>
            </a:r>
          </a:p>
          <a:p>
            <a:pPr marL="571500" indent="-571500" algn="l" defTabSz="2438400">
              <a:buSzPct val="100000"/>
              <a:buFont typeface="Arial" panose="020B0604020202020204" pitchFamily="34" charset="0"/>
              <a:buChar char="•"/>
            </a:pPr>
            <a:r>
              <a:rPr lang="en-US" kern="0" dirty="0">
                <a:solidFill>
                  <a:srgbClr val="000000"/>
                </a:solidFill>
                <a:ea typeface="+mj-ea"/>
                <a:cs typeface="+mj-cs"/>
                <a:sym typeface="IBM Plex Sans Light"/>
              </a:rPr>
              <a:t>Usage of tools to tackle Shadow IT</a:t>
            </a:r>
          </a:p>
        </p:txBody>
      </p:sp>
    </p:spTree>
    <p:extLst>
      <p:ext uri="{BB962C8B-B14F-4D97-AF65-F5344CB8AC3E}">
        <p14:creationId xmlns:p14="http://schemas.microsoft.com/office/powerpoint/2010/main" val="25336731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Google Shape;207;p40"/>
          <p:cNvPicPr preferRelativeResize="0"/>
          <p:nvPr/>
        </p:nvPicPr>
        <p:blipFill rotWithShape="1">
          <a:blip r:embed="rId3">
            <a:alphaModFix/>
          </a:blip>
          <a:srcRect/>
          <a:stretch/>
        </p:blipFill>
        <p:spPr>
          <a:xfrm>
            <a:off x="1588" y="0"/>
            <a:ext cx="24383992" cy="13715973"/>
          </a:xfrm>
          <a:prstGeom prst="rect">
            <a:avLst/>
          </a:prstGeom>
          <a:noFill/>
          <a:ln>
            <a:noFill/>
          </a:ln>
        </p:spPr>
      </p:pic>
      <p:sp>
        <p:nvSpPr>
          <p:cNvPr id="208" name="Google Shape;208;p40"/>
          <p:cNvSpPr txBox="1">
            <a:spLocks noGrp="1"/>
          </p:cNvSpPr>
          <p:nvPr>
            <p:ph type="body" idx="1"/>
          </p:nvPr>
        </p:nvSpPr>
        <p:spPr>
          <a:xfrm>
            <a:off x="7535787" y="6164920"/>
            <a:ext cx="12199200" cy="1338400"/>
          </a:xfrm>
          <a:prstGeom prst="rect">
            <a:avLst/>
          </a:prstGeom>
        </p:spPr>
        <p:txBody>
          <a:bodyPr spcFirstLastPara="1" wrap="square" lIns="243800" tIns="243800" rIns="243800" bIns="243800" anchor="t" anchorCtr="0">
            <a:noAutofit/>
          </a:bodyPr>
          <a:lstStyle/>
          <a:p>
            <a:pPr marL="0" indent="0">
              <a:spcAft>
                <a:spcPts val="3200"/>
              </a:spcAft>
              <a:buNone/>
            </a:pPr>
            <a:r>
              <a:rPr lang="en" sz="6667" dirty="0">
                <a:solidFill>
                  <a:schemeClr val="accent1">
                    <a:lumMod val="75000"/>
                  </a:schemeClr>
                </a:solidFill>
                <a:latin typeface="Google Sans Medium"/>
                <a:ea typeface="Google Sans Medium"/>
                <a:cs typeface="Google Sans Medium"/>
                <a:sym typeface="Google Sans Medium"/>
              </a:rPr>
              <a:t>Thank you !!!</a:t>
            </a:r>
            <a:endParaRPr sz="6667" dirty="0">
              <a:solidFill>
                <a:schemeClr val="accent1">
                  <a:lumMod val="75000"/>
                </a:schemeClr>
              </a:solidFill>
              <a:latin typeface="Google Sans Medium"/>
              <a:ea typeface="Google Sans Medium"/>
              <a:cs typeface="Google Sans Medium"/>
              <a:sym typeface="Google Sans Medium"/>
            </a:endParaRPr>
          </a:p>
        </p:txBody>
      </p:sp>
      <p:sp>
        <p:nvSpPr>
          <p:cNvPr id="209" name="Google Shape;209;p40"/>
          <p:cNvSpPr txBox="1"/>
          <p:nvPr/>
        </p:nvSpPr>
        <p:spPr>
          <a:xfrm>
            <a:off x="1060987" y="3221401"/>
            <a:ext cx="10387200" cy="2954574"/>
          </a:xfrm>
          <a:prstGeom prst="rect">
            <a:avLst/>
          </a:prstGeom>
          <a:noFill/>
          <a:ln>
            <a:noFill/>
          </a:ln>
        </p:spPr>
        <p:txBody>
          <a:bodyPr spcFirstLastPara="1" wrap="square" lIns="243800" tIns="243800" rIns="243800" bIns="243800" anchor="t" anchorCtr="0">
            <a:spAutoFit/>
          </a:bodyPr>
          <a:lstStyle/>
          <a:p>
            <a:r>
              <a:rPr lang="en" sz="8000" b="1">
                <a:solidFill>
                  <a:schemeClr val="dk1"/>
                </a:solidFill>
                <a:latin typeface="Google Sans"/>
                <a:ea typeface="Google Sans"/>
                <a:cs typeface="Google Sans"/>
                <a:sym typeface="Google Sans"/>
              </a:rPr>
              <a:t>Cloud Community </a:t>
            </a:r>
            <a:endParaRPr sz="8000" b="1">
              <a:solidFill>
                <a:schemeClr val="dk1"/>
              </a:solidFill>
              <a:latin typeface="Google Sans"/>
              <a:ea typeface="Google Sans"/>
              <a:cs typeface="Google Sans"/>
              <a:sym typeface="Google Sans"/>
            </a:endParaRPr>
          </a:p>
          <a:p>
            <a:r>
              <a:rPr lang="en" sz="8000" b="1">
                <a:solidFill>
                  <a:schemeClr val="dk1"/>
                </a:solidFill>
                <a:latin typeface="Google Sans"/>
                <a:ea typeface="Google Sans"/>
                <a:cs typeface="Google Sans"/>
                <a:sym typeface="Google Sans"/>
              </a:rPr>
              <a:t>Day 2024</a:t>
            </a:r>
            <a:endParaRPr sz="8000" b="1">
              <a:solidFill>
                <a:schemeClr val="dk1"/>
              </a:solidFill>
              <a:latin typeface="Google Sans"/>
              <a:ea typeface="Google Sans"/>
              <a:cs typeface="Google Sans"/>
              <a:sym typeface="Google Sans"/>
            </a:endParaRPr>
          </a:p>
        </p:txBody>
      </p:sp>
      <p:pic>
        <p:nvPicPr>
          <p:cNvPr id="210" name="Google Shape;210;p40"/>
          <p:cNvPicPr preferRelativeResize="0"/>
          <p:nvPr/>
        </p:nvPicPr>
        <p:blipFill>
          <a:blip r:embed="rId4">
            <a:alphaModFix/>
          </a:blip>
          <a:stretch>
            <a:fillRect/>
          </a:stretch>
        </p:blipFill>
        <p:spPr>
          <a:xfrm>
            <a:off x="1452187" y="2240600"/>
            <a:ext cx="7372203" cy="980800"/>
          </a:xfrm>
          <a:prstGeom prst="rect">
            <a:avLst/>
          </a:prstGeom>
          <a:noFill/>
          <a:ln>
            <a:noFill/>
          </a:ln>
        </p:spPr>
      </p:pic>
      <p:pic>
        <p:nvPicPr>
          <p:cNvPr id="211" name="Google Shape;211;p40"/>
          <p:cNvPicPr preferRelativeResize="0"/>
          <p:nvPr/>
        </p:nvPicPr>
        <p:blipFill rotWithShape="1">
          <a:blip r:embed="rId5">
            <a:alphaModFix/>
          </a:blip>
          <a:srcRect t="15899" b="15892"/>
          <a:stretch/>
        </p:blipFill>
        <p:spPr>
          <a:xfrm>
            <a:off x="7535787" y="10305400"/>
            <a:ext cx="9919461" cy="18599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21D112F-AD6B-142C-0E94-A283425AA5AC}"/>
              </a:ext>
            </a:extLst>
          </p:cNvPr>
          <p:cNvGrpSpPr>
            <a:grpSpLocks noGrp="1" noUngrp="1" noRot="1" noMove="1" noResize="1"/>
          </p:cNvGrpSpPr>
          <p:nvPr/>
        </p:nvGrpSpPr>
        <p:grpSpPr>
          <a:xfrm>
            <a:off x="-1" y="0"/>
            <a:ext cx="24387175" cy="13716000"/>
            <a:chOff x="1587" y="0"/>
            <a:chExt cx="24384000" cy="13716001"/>
          </a:xfrm>
        </p:grpSpPr>
        <p:grpSp>
          <p:nvGrpSpPr>
            <p:cNvPr id="17" name="Group 16">
              <a:extLst>
                <a:ext uri="{FF2B5EF4-FFF2-40B4-BE49-F238E27FC236}">
                  <a16:creationId xmlns:a16="http://schemas.microsoft.com/office/drawing/2014/main" id="{A86FDE6B-07D6-00A9-47E8-71453AFF7A14}"/>
                </a:ext>
              </a:extLst>
            </p:cNvPr>
            <p:cNvGrpSpPr>
              <a:grpSpLocks noGrp="1" noUngrp="1" noRot="1" noMove="1" noResize="1"/>
            </p:cNvGrpSpPr>
            <p:nvPr/>
          </p:nvGrpSpPr>
          <p:grpSpPr>
            <a:xfrm>
              <a:off x="1587" y="0"/>
              <a:ext cx="24384000" cy="13716001"/>
              <a:chOff x="1587" y="0"/>
              <a:chExt cx="24384000" cy="13716001"/>
            </a:xfrm>
          </p:grpSpPr>
          <p:sp>
            <p:nvSpPr>
              <p:cNvPr id="20" name="Rectangle">
                <a:extLst>
                  <a:ext uri="{FF2B5EF4-FFF2-40B4-BE49-F238E27FC236}">
                    <a16:creationId xmlns:a16="http://schemas.microsoft.com/office/drawing/2014/main" id="{D2263B7B-3A00-1F87-8B1F-AD315CF6F820}"/>
                  </a:ext>
                </a:extLst>
              </p:cNvPr>
              <p:cNvSpPr>
                <a:spLocks noGrp="1" noRot="1" noMove="1" noResize="1" noEditPoints="1" noAdjustHandles="1" noChangeArrowheads="1" noChangeShapeType="1"/>
              </p:cNvSpPr>
              <p:nvPr/>
            </p:nvSpPr>
            <p:spPr>
              <a:xfrm>
                <a:off x="1587" y="1"/>
                <a:ext cx="24384000" cy="13716000"/>
              </a:xfrm>
              <a:prstGeom prst="rect">
                <a:avLst/>
              </a:prstGeom>
              <a:solidFill>
                <a:srgbClr val="E0E0E0"/>
              </a:solidFill>
              <a:ln w="12700">
                <a:miter lim="400000"/>
              </a:ln>
            </p:spPr>
            <p:txBody>
              <a:bodyPr tIns="34285" bIns="34285"/>
              <a:ls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a:lstStyle>
              <a:p>
                <a:pPr marL="0" marR="0" lvl="0" indent="0" algn="l" defTabSz="686017"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1" name="Image" descr="Image">
                <a:extLst>
                  <a:ext uri="{FF2B5EF4-FFF2-40B4-BE49-F238E27FC236}">
                    <a16:creationId xmlns:a16="http://schemas.microsoft.com/office/drawing/2014/main" id="{F28792F5-EA98-3AF5-A0E1-C20143B87B63}"/>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rcRect/>
              <a:stretch>
                <a:fillRect/>
              </a:stretch>
            </p:blipFill>
            <p:spPr>
              <a:xfrm rot="5400000">
                <a:off x="7913106" y="4286251"/>
                <a:ext cx="13716001" cy="5143500"/>
              </a:xfrm>
              <a:prstGeom prst="rect">
                <a:avLst/>
              </a:prstGeom>
              <a:ln w="12700" cap="flat">
                <a:noFill/>
                <a:miter lim="400000"/>
              </a:ln>
              <a:effectLst/>
            </p:spPr>
          </p:pic>
        </p:grpSp>
        <p:pic>
          <p:nvPicPr>
            <p:cNvPr id="18" name="Picture 17">
              <a:extLst>
                <a:ext uri="{FF2B5EF4-FFF2-40B4-BE49-F238E27FC236}">
                  <a16:creationId xmlns:a16="http://schemas.microsoft.com/office/drawing/2014/main" id="{BFCA0B6F-F481-4E5D-69D7-38F0F8DA1904}"/>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tretch>
              <a:fillRect/>
            </a:stretch>
          </p:blipFill>
          <p:spPr>
            <a:xfrm>
              <a:off x="22279951" y="12526963"/>
              <a:ext cx="1638300" cy="609600"/>
            </a:xfrm>
            <a:prstGeom prst="rect">
              <a:avLst/>
            </a:prstGeom>
          </p:spPr>
        </p:pic>
        <p:pic>
          <p:nvPicPr>
            <p:cNvPr id="19" name="Picture 18">
              <a:extLst>
                <a:ext uri="{FF2B5EF4-FFF2-40B4-BE49-F238E27FC236}">
                  <a16:creationId xmlns:a16="http://schemas.microsoft.com/office/drawing/2014/main" id="{DD1056A8-904F-8FA8-7D7D-850D39F968DD}"/>
                </a:ext>
              </a:extLst>
            </p:cNvPr>
            <p:cNvPicPr>
              <a:picLocks noGrp="1" noRot="1" noChangeAspect="1" noMove="1" noResize="1" noEditPoints="1" noAdjustHandles="1" noChangeArrowheads="1" noChangeShapeType="1" noCrop="1"/>
            </p:cNvPicPr>
            <p:nvPr/>
          </p:nvPicPr>
          <p:blipFill>
            <a:blip r:embed="rId4" cstate="screen">
              <a:extLst>
                <a:ext uri="{28A0092B-C50C-407E-A947-70E740481C1C}">
                  <a14:useLocalDpi xmlns:a14="http://schemas.microsoft.com/office/drawing/2010/main"/>
                </a:ext>
              </a:extLst>
            </a:blip>
            <a:stretch>
              <a:fillRect/>
            </a:stretch>
          </p:blipFill>
          <p:spPr>
            <a:xfrm>
              <a:off x="577850" y="12715643"/>
              <a:ext cx="3314700" cy="533400"/>
            </a:xfrm>
            <a:prstGeom prst="rect">
              <a:avLst/>
            </a:prstGeom>
          </p:spPr>
        </p:pic>
      </p:grpSp>
      <p:sp>
        <p:nvSpPr>
          <p:cNvPr id="15" name="Title 2">
            <a:extLst>
              <a:ext uri="{FF2B5EF4-FFF2-40B4-BE49-F238E27FC236}">
                <a16:creationId xmlns:a16="http://schemas.microsoft.com/office/drawing/2014/main" id="{9530C652-18C7-E3B6-F86C-E07B173DCFCF}"/>
              </a:ext>
            </a:extLst>
          </p:cNvPr>
          <p:cNvSpPr txBox="1"/>
          <p:nvPr/>
        </p:nvSpPr>
        <p:spPr>
          <a:xfrm>
            <a:off x="366871" y="1112012"/>
            <a:ext cx="10158153" cy="3979212"/>
          </a:xfrm>
          <a:prstGeom prst="rect">
            <a:avLst/>
          </a:prstGeom>
          <a:noFill/>
          <a:ln w="12700" cap="flat">
            <a:noFill/>
            <a:miter lim="400000"/>
          </a:ln>
          <a:effectLst/>
          <a:extLst>
            <a:ext uri="{C572A759-6A51-4108-AA02-DFA0A04FC94B}">
              <ma14:wrappingTextBoxFlag xmlns:lc="http://schemas.openxmlformats.org/drawingml/2006/lockedCanvas" xmlns:ma14="http://schemas.microsoft.com/office/mac/drawingml/2011/main" xmlns:a14="http://schemas.microsoft.com/office/drawing/2010/main" xmlns:m="http://schemas.openxmlformats.org/officeDocument/2006/math" xmlns="" val="1"/>
            </a:ext>
          </a:extLst>
        </p:spPr>
        <p:txBody>
          <a:bodyPr wrap="square" lIns="0" tIns="0" rIns="0" bIns="0" numCol="1" anchor="t">
            <a:noAutofit/>
          </a:bodyPr>
          <a:ls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7200" b="1" i="0" u="none" strike="noStrike" kern="1200" cap="none" spc="0" normalizeH="0" baseline="0" noProof="0" dirty="0">
                <a:ln>
                  <a:noFill/>
                </a:ln>
                <a:solidFill>
                  <a:srgbClr val="000000"/>
                </a:solidFill>
                <a:effectLst/>
                <a:uLnTx/>
                <a:uFillTx/>
                <a:latin typeface="IBM Plex Sans Light"/>
                <a:ea typeface="+mn-ea"/>
                <a:cs typeface="+mn-cs"/>
              </a:rPr>
              <a:t>Security in Cloud</a:t>
            </a:r>
          </a:p>
          <a:p>
            <a:pPr marL="0" marR="0" lvl="0" indent="0" algn="l" defTabSz="914400" rtl="0" eaLnBrk="1" fontAlgn="auto" latinLnBrk="0" hangingPunct="1">
              <a:lnSpc>
                <a:spcPct val="110000"/>
              </a:lnSpc>
              <a:spcBef>
                <a:spcPts val="0"/>
              </a:spcBef>
              <a:spcAft>
                <a:spcPts val="0"/>
              </a:spcAft>
              <a:buClrTx/>
              <a:buSzTx/>
              <a:buFontTx/>
              <a:buNone/>
              <a:tabLst/>
              <a:defRPr/>
            </a:pPr>
            <a:endParaRPr lang="en-US" sz="6000" b="1" dirty="0">
              <a:solidFill>
                <a:srgbClr val="000000"/>
              </a:solidFill>
              <a:latin typeface="IBM Plex Sans Light"/>
              <a:ea typeface="+mn-ea"/>
            </a:endParaRPr>
          </a:p>
        </p:txBody>
      </p:sp>
      <p:pic>
        <p:nvPicPr>
          <p:cNvPr id="2" name="Google Shape;199;p39">
            <a:extLst>
              <a:ext uri="{FF2B5EF4-FFF2-40B4-BE49-F238E27FC236}">
                <a16:creationId xmlns:a16="http://schemas.microsoft.com/office/drawing/2014/main" id="{ECA8C227-2025-FF07-2EC3-D170F9BE795E}"/>
              </a:ext>
            </a:extLst>
          </p:cNvPr>
          <p:cNvPicPr preferRelativeResize="0"/>
          <p:nvPr/>
        </p:nvPicPr>
        <p:blipFill>
          <a:blip r:embed="rId5"/>
          <a:srcRect/>
          <a:stretch/>
        </p:blipFill>
        <p:spPr>
          <a:xfrm>
            <a:off x="16256364" y="2137915"/>
            <a:ext cx="4225819" cy="52396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TextBox 3">
            <a:extLst>
              <a:ext uri="{FF2B5EF4-FFF2-40B4-BE49-F238E27FC236}">
                <a16:creationId xmlns:a16="http://schemas.microsoft.com/office/drawing/2014/main" id="{0EFD3D7A-0B72-0C28-87B3-88B80E8182ED}"/>
              </a:ext>
            </a:extLst>
          </p:cNvPr>
          <p:cNvSpPr txBox="1"/>
          <p:nvPr/>
        </p:nvSpPr>
        <p:spPr>
          <a:xfrm>
            <a:off x="15668508" y="7752741"/>
            <a:ext cx="7939637" cy="188538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3600" b="1" dirty="0">
                <a:solidFill>
                  <a:srgbClr val="000000"/>
                </a:solidFill>
                <a:latin typeface="IBM Plex Sans Light"/>
                <a:ea typeface="+mn-ea"/>
              </a:rPr>
              <a:t>Dr. </a:t>
            </a:r>
            <a:r>
              <a:rPr kumimoji="0" lang="en-US" sz="3600" b="1" i="0" u="none" strike="noStrike" kern="1200" cap="none" spc="0" normalizeH="0" baseline="0" noProof="0" dirty="0">
                <a:ln>
                  <a:noFill/>
                </a:ln>
                <a:solidFill>
                  <a:srgbClr val="000000"/>
                </a:solidFill>
                <a:effectLst/>
                <a:uLnTx/>
                <a:uFillTx/>
                <a:latin typeface="IBM Plex Sans Light"/>
                <a:ea typeface="+mn-ea"/>
                <a:cs typeface="+mn-cs"/>
              </a:rPr>
              <a:t>Rinkesh Bansal, Ph.D.</a:t>
            </a:r>
          </a:p>
          <a:p>
            <a:pPr marL="0" marR="0" lvl="0" indent="0" algn="l" defTabSz="914400" rtl="0" eaLnBrk="1" fontAlgn="auto" latinLnBrk="0" hangingPunct="1">
              <a:lnSpc>
                <a:spcPct val="110000"/>
              </a:lnSpc>
              <a:spcBef>
                <a:spcPts val="0"/>
              </a:spcBef>
              <a:spcAft>
                <a:spcPts val="0"/>
              </a:spcAft>
              <a:buClrTx/>
              <a:buSzTx/>
              <a:buFontTx/>
              <a:buNone/>
              <a:tabLst/>
              <a:defRPr/>
            </a:pPr>
            <a:r>
              <a:rPr lang="en-US" sz="3600" dirty="0">
                <a:solidFill>
                  <a:srgbClr val="000000"/>
                </a:solidFill>
                <a:latin typeface="IBM Plex Sans Light"/>
                <a:ea typeface="+mn-ea"/>
              </a:rPr>
              <a:t>Master Inventor &amp; Program Director,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BM Plex Sans Light"/>
                <a:ea typeface="+mn-ea"/>
                <a:cs typeface="+mn-cs"/>
              </a:rPr>
              <a:t>IBM</a:t>
            </a:r>
          </a:p>
        </p:txBody>
      </p:sp>
    </p:spTree>
    <p:extLst>
      <p:ext uri="{BB962C8B-B14F-4D97-AF65-F5344CB8AC3E}">
        <p14:creationId xmlns:p14="http://schemas.microsoft.com/office/powerpoint/2010/main" val="3745006920"/>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 Security Template" id="{44CD0EA5-72BA-454A-8017-142388325E1F}" vid="{FCEC692F-028D-9D49-841C-80F6035545C1}"/>
    </a:ext>
  </a:extLst>
</a:theme>
</file>

<file path=ppt/theme/theme2.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 Security Template" id="{44CD0EA5-72BA-454A-8017-142388325E1F}" vid="{43C15E21-D21D-0A47-8586-75E7ECCF9204}"/>
    </a:ext>
  </a:extLst>
</a:theme>
</file>

<file path=ppt/theme/theme3.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4.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IBM Security Template</Template>
  <TotalTime>1147</TotalTime>
  <Words>1821</Words>
  <Application>Microsoft Office PowerPoint</Application>
  <PresentationFormat>Custom</PresentationFormat>
  <Paragraphs>205</Paragraphs>
  <Slides>13</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Google Sans</vt:lpstr>
      <vt:lpstr>Google Sans Medium</vt:lpstr>
      <vt:lpstr>IBM Plex Sans</vt:lpstr>
      <vt:lpstr>Arial</vt:lpstr>
      <vt:lpstr>IBM Plex Sans Light</vt:lpstr>
      <vt:lpstr>IBM Plex Sans ExtLt</vt:lpstr>
      <vt:lpstr>Wingdings</vt:lpstr>
      <vt:lpstr>Roboto</vt:lpstr>
      <vt:lpstr>IBM presentation template</vt:lpstr>
      <vt:lpstr>1_IBM presentation template</vt:lpstr>
      <vt:lpstr>PowerPoint Presentation</vt:lpstr>
      <vt:lpstr>Security In Cloud</vt:lpstr>
      <vt:lpstr>Basics of Security – CIA Triad</vt:lpstr>
      <vt:lpstr>Important terms to know</vt:lpstr>
      <vt:lpstr>Risks &amp; mitigations</vt:lpstr>
      <vt:lpstr>Threats and mitigations</vt:lpstr>
      <vt:lpstr>Challenges and mitigations</vt:lpstr>
      <vt:lpstr>PowerPoint Presentation</vt:lpstr>
      <vt:lpstr>PowerPoint Presentation</vt:lpstr>
      <vt:lpstr>Backup</vt:lpstr>
      <vt:lpstr>Top Challenges of Cloud Security </vt:lpstr>
      <vt:lpstr>Top Challenges of Cloud Security </vt:lpstr>
      <vt:lpstr>Pillars of Robust Security on Cloud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Rinkesh Bansal</dc:creator>
  <cp:keywords/>
  <dc:description/>
  <cp:lastModifiedBy>Rinkesh Bansal</cp:lastModifiedBy>
  <cp:revision>99</cp:revision>
  <cp:lastPrinted>2019-04-25T15:14:05Z</cp:lastPrinted>
  <dcterms:created xsi:type="dcterms:W3CDTF">2024-07-24T15:14:36Z</dcterms:created>
  <dcterms:modified xsi:type="dcterms:W3CDTF">2024-08-09T20:04:57Z</dcterms:modified>
  <cp:category/>
</cp:coreProperties>
</file>